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09" r:id="rId3"/>
    <p:sldMasterId id="2147483770" r:id="rId4"/>
    <p:sldMasterId id="2147483808" r:id="rId5"/>
    <p:sldMasterId id="2147483844" r:id="rId6"/>
  </p:sldMasterIdLst>
  <p:notesMasterIdLst>
    <p:notesMasterId r:id="rId46"/>
  </p:notesMasterIdLst>
  <p:sldIdLst>
    <p:sldId id="333" r:id="rId7"/>
    <p:sldId id="256" r:id="rId8"/>
    <p:sldId id="257" r:id="rId9"/>
    <p:sldId id="258" r:id="rId10"/>
    <p:sldId id="261" r:id="rId11"/>
    <p:sldId id="372" r:id="rId12"/>
    <p:sldId id="371" r:id="rId13"/>
    <p:sldId id="373" r:id="rId14"/>
    <p:sldId id="374" r:id="rId15"/>
    <p:sldId id="375" r:id="rId16"/>
    <p:sldId id="376" r:id="rId17"/>
    <p:sldId id="264" r:id="rId18"/>
    <p:sldId id="357" r:id="rId19"/>
    <p:sldId id="377" r:id="rId20"/>
    <p:sldId id="370" r:id="rId21"/>
    <p:sldId id="361" r:id="rId22"/>
    <p:sldId id="378" r:id="rId23"/>
    <p:sldId id="263" r:id="rId24"/>
    <p:sldId id="265" r:id="rId25"/>
    <p:sldId id="266" r:id="rId26"/>
    <p:sldId id="267" r:id="rId27"/>
    <p:sldId id="268" r:id="rId28"/>
    <p:sldId id="270" r:id="rId29"/>
    <p:sldId id="271" r:id="rId30"/>
    <p:sldId id="274" r:id="rId31"/>
    <p:sldId id="272" r:id="rId32"/>
    <p:sldId id="282" r:id="rId33"/>
    <p:sldId id="287" r:id="rId34"/>
    <p:sldId id="290" r:id="rId35"/>
    <p:sldId id="303" r:id="rId36"/>
    <p:sldId id="293" r:id="rId37"/>
    <p:sldId id="296" r:id="rId38"/>
    <p:sldId id="297" r:id="rId39"/>
    <p:sldId id="300" r:id="rId40"/>
    <p:sldId id="301" r:id="rId41"/>
    <p:sldId id="311" r:id="rId42"/>
    <p:sldId id="318" r:id="rId43"/>
    <p:sldId id="367" r:id="rId44"/>
    <p:sldId id="319" r:id="rId45"/>
  </p:sldIdLst>
  <p:sldSz cx="9144000" cy="6858000" type="screen4x3"/>
  <p:notesSz cx="7053263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66"/>
    <a:srgbClr val="FFB061"/>
    <a:srgbClr val="580000"/>
    <a:srgbClr val="996600"/>
    <a:srgbClr val="422C16"/>
    <a:srgbClr val="54381C"/>
    <a:srgbClr val="0C788E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 autoAdjust="0"/>
    <p:restoredTop sz="94833" autoAdjust="0"/>
  </p:normalViewPr>
  <p:slideViewPr>
    <p:cSldViewPr>
      <p:cViewPr varScale="1">
        <p:scale>
          <a:sx n="87" d="100"/>
          <a:sy n="87" d="100"/>
        </p:scale>
        <p:origin x="-8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1ECA6-AA2D-4A9F-8B4B-BEF6EF2E5D93}" type="doc">
      <dgm:prSet loTypeId="urn:microsoft.com/office/officeart/2005/8/layout/cycle6" loCatId="cycle" qsTypeId="urn:microsoft.com/office/officeart/2005/8/quickstyle/3d7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BD24C0E4-3969-4A8C-AD12-CA59959A8853}">
      <dgm:prSet phldrT="[Text]" custT="1"/>
      <dgm:spPr/>
      <dgm:t>
        <a:bodyPr/>
        <a:lstStyle/>
        <a:p>
          <a:r>
            <a:rPr lang="en-US" sz="2000" dirty="0" smtClean="0"/>
            <a:t>1. </a:t>
          </a:r>
          <a:r>
            <a:rPr lang="en-US" sz="2000" dirty="0" err="1" smtClean="0"/>
            <a:t>Deductor</a:t>
          </a:r>
          <a:r>
            <a:rPr lang="en-US" sz="2000" dirty="0" smtClean="0"/>
            <a:t> Deduct TAX </a:t>
          </a:r>
        </a:p>
        <a:p>
          <a:r>
            <a:rPr lang="en-US" sz="2000" dirty="0" smtClean="0"/>
            <a:t>[TDS] </a:t>
          </a:r>
          <a:endParaRPr lang="en-US" sz="2000" dirty="0"/>
        </a:p>
      </dgm:t>
    </dgm:pt>
    <dgm:pt modelId="{3B16A834-0AC1-49A2-B757-338560C7EE84}" type="parTrans" cxnId="{C88B308F-500B-4672-8058-3D87387D6FE6}">
      <dgm:prSet/>
      <dgm:spPr/>
      <dgm:t>
        <a:bodyPr/>
        <a:lstStyle/>
        <a:p>
          <a:endParaRPr lang="en-US"/>
        </a:p>
      </dgm:t>
    </dgm:pt>
    <dgm:pt modelId="{4F4EB7DC-6815-4EA9-8C54-0ADA1E8170B5}" type="sibTrans" cxnId="{C88B308F-500B-4672-8058-3D87387D6FE6}">
      <dgm:prSet/>
      <dgm:spPr/>
      <dgm:t>
        <a:bodyPr/>
        <a:lstStyle/>
        <a:p>
          <a:endParaRPr lang="en-US"/>
        </a:p>
      </dgm:t>
    </dgm:pt>
    <dgm:pt modelId="{DE75663F-EE55-4CCA-8C90-B77C73E31FC5}">
      <dgm:prSet phldrT="[Text]" custT="1"/>
      <dgm:spPr/>
      <dgm:t>
        <a:bodyPr/>
        <a:lstStyle/>
        <a:p>
          <a:r>
            <a:rPr lang="en-US" sz="1800" dirty="0" smtClean="0"/>
            <a:t>2. Deposit to </a:t>
          </a:r>
          <a:r>
            <a:rPr lang="en-US" sz="1800" dirty="0" err="1" smtClean="0"/>
            <a:t>Govt</a:t>
          </a:r>
          <a:r>
            <a:rPr lang="en-US" sz="1800" dirty="0" smtClean="0"/>
            <a:t> A/c </a:t>
          </a:r>
        </a:p>
        <a:p>
          <a:r>
            <a:rPr lang="en-US" sz="1800" dirty="0" smtClean="0"/>
            <a:t>( STO / </a:t>
          </a:r>
          <a:r>
            <a:rPr lang="en-US" sz="1800" dirty="0" err="1" smtClean="0"/>
            <a:t>Challan</a:t>
          </a:r>
          <a:r>
            <a:rPr lang="en-US" sz="1800" dirty="0" smtClean="0"/>
            <a:t>)</a:t>
          </a:r>
        </a:p>
      </dgm:t>
    </dgm:pt>
    <dgm:pt modelId="{18C3AF12-39A5-492D-8016-343EB695F820}" type="parTrans" cxnId="{3BEB885D-80C2-470B-984B-DB895476A10E}">
      <dgm:prSet/>
      <dgm:spPr/>
      <dgm:t>
        <a:bodyPr/>
        <a:lstStyle/>
        <a:p>
          <a:endParaRPr lang="en-US"/>
        </a:p>
      </dgm:t>
    </dgm:pt>
    <dgm:pt modelId="{D4DAB575-B792-4DD8-8B19-BE4A7F3574E9}" type="sibTrans" cxnId="{3BEB885D-80C2-470B-984B-DB895476A10E}">
      <dgm:prSet/>
      <dgm:spPr/>
      <dgm:t>
        <a:bodyPr/>
        <a:lstStyle/>
        <a:p>
          <a:endParaRPr lang="en-US"/>
        </a:p>
      </dgm:t>
    </dgm:pt>
    <dgm:pt modelId="{41B6C081-66C9-4ED2-A012-09D056F3FD2D}">
      <dgm:prSet phldrT="[Text]" custT="1"/>
      <dgm:spPr/>
      <dgm:t>
        <a:bodyPr/>
        <a:lstStyle/>
        <a:p>
          <a:r>
            <a:rPr lang="en-US" sz="1800" dirty="0" smtClean="0"/>
            <a:t>3.</a:t>
          </a:r>
          <a:r>
            <a:rPr lang="en-IN" sz="1800" dirty="0" smtClean="0"/>
            <a:t>Filling of Correct</a:t>
          </a:r>
        </a:p>
        <a:p>
          <a:r>
            <a:rPr lang="en-IN" sz="1800" dirty="0" smtClean="0"/>
            <a:t>E-TDS return </a:t>
          </a:r>
          <a:r>
            <a:rPr lang="en-US" sz="1800" dirty="0" smtClean="0"/>
            <a:t> </a:t>
          </a:r>
          <a:endParaRPr lang="en-US" sz="1800" dirty="0"/>
        </a:p>
      </dgm:t>
    </dgm:pt>
    <dgm:pt modelId="{E423F5D9-BCAE-40C0-8B00-61F45D7729F7}" type="parTrans" cxnId="{61C5E485-CCDD-4D65-A29B-AC74D2AF2C31}">
      <dgm:prSet/>
      <dgm:spPr/>
      <dgm:t>
        <a:bodyPr/>
        <a:lstStyle/>
        <a:p>
          <a:endParaRPr lang="en-US"/>
        </a:p>
      </dgm:t>
    </dgm:pt>
    <dgm:pt modelId="{F98FCB68-DB95-4E40-B9BB-77CC995AAE7B}" type="sibTrans" cxnId="{61C5E485-CCDD-4D65-A29B-AC74D2AF2C31}">
      <dgm:prSet/>
      <dgm:spPr/>
      <dgm:t>
        <a:bodyPr/>
        <a:lstStyle/>
        <a:p>
          <a:endParaRPr lang="en-US"/>
        </a:p>
      </dgm:t>
    </dgm:pt>
    <dgm:pt modelId="{B9A664C0-30D8-4A12-AB2A-76E624465602}">
      <dgm:prSet phldrT="[Text]" custT="1"/>
      <dgm:spPr/>
      <dgm:t>
        <a:bodyPr/>
        <a:lstStyle/>
        <a:p>
          <a:r>
            <a:rPr lang="en-IN" sz="1800" dirty="0" smtClean="0"/>
            <a:t>4.</a:t>
          </a:r>
          <a:r>
            <a:rPr lang="en-US" sz="1800" dirty="0" smtClean="0"/>
            <a:t>Issue of  TDS certificate </a:t>
          </a:r>
        </a:p>
        <a:p>
          <a:r>
            <a:rPr lang="en-US" sz="1800" dirty="0" smtClean="0"/>
            <a:t>(from TRACES)</a:t>
          </a:r>
        </a:p>
        <a:p>
          <a:r>
            <a:rPr lang="en-US" sz="1800" dirty="0" smtClean="0"/>
            <a:t>(Form - 16 / 16A)</a:t>
          </a:r>
          <a:r>
            <a:rPr lang="en-IN" sz="1800" dirty="0" smtClean="0"/>
            <a:t> </a:t>
          </a:r>
        </a:p>
      </dgm:t>
    </dgm:pt>
    <dgm:pt modelId="{83C0BB0B-504E-418B-BE93-4B8FE6546B5F}" type="parTrans" cxnId="{23394557-C525-4C91-A1DF-73CC62E7E797}">
      <dgm:prSet/>
      <dgm:spPr/>
      <dgm:t>
        <a:bodyPr/>
        <a:lstStyle/>
        <a:p>
          <a:endParaRPr lang="en-US"/>
        </a:p>
      </dgm:t>
    </dgm:pt>
    <dgm:pt modelId="{96AA0186-5FF3-4E4A-90F0-FF304208013F}" type="sibTrans" cxnId="{23394557-C525-4C91-A1DF-73CC62E7E797}">
      <dgm:prSet/>
      <dgm:spPr/>
      <dgm:t>
        <a:bodyPr/>
        <a:lstStyle/>
        <a:p>
          <a:endParaRPr lang="en-US"/>
        </a:p>
      </dgm:t>
    </dgm:pt>
    <dgm:pt modelId="{22B3B2C4-99F5-4FCE-9FC9-2E6D1B3DCFC1}">
      <dgm:prSet phldrT="[Text]" custT="1"/>
      <dgm:spPr/>
      <dgm:t>
        <a:bodyPr/>
        <a:lstStyle/>
        <a:p>
          <a:r>
            <a:rPr lang="en-US" sz="1800" dirty="0" smtClean="0"/>
            <a:t>5. Payee files return using Form-16 issued by </a:t>
          </a:r>
          <a:r>
            <a:rPr lang="en-US" sz="1800" dirty="0" err="1" smtClean="0"/>
            <a:t>Deductor</a:t>
          </a:r>
          <a:endParaRPr lang="en-US" sz="1800" dirty="0" smtClean="0"/>
        </a:p>
      </dgm:t>
    </dgm:pt>
    <dgm:pt modelId="{3AFBBCAA-7C98-4132-8836-AABB5AFE1667}" type="parTrans" cxnId="{9E4C95BF-EA0A-48EC-B31C-25E5F89BE9A9}">
      <dgm:prSet/>
      <dgm:spPr/>
      <dgm:t>
        <a:bodyPr/>
        <a:lstStyle/>
        <a:p>
          <a:endParaRPr lang="en-US"/>
        </a:p>
      </dgm:t>
    </dgm:pt>
    <dgm:pt modelId="{547EECDA-D310-4332-8B43-AEB786DF9BB0}" type="sibTrans" cxnId="{9E4C95BF-EA0A-48EC-B31C-25E5F89BE9A9}">
      <dgm:prSet/>
      <dgm:spPr/>
      <dgm:t>
        <a:bodyPr/>
        <a:lstStyle/>
        <a:p>
          <a:endParaRPr lang="en-US"/>
        </a:p>
      </dgm:t>
    </dgm:pt>
    <dgm:pt modelId="{A69C9994-D4FF-4909-837F-60B571DA54AC}" type="pres">
      <dgm:prSet presAssocID="{73D1ECA6-AA2D-4A9F-8B4B-BEF6EF2E5D9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F64F3F2-C7B0-4EBE-8132-AD709CC60180}" type="pres">
      <dgm:prSet presAssocID="{BD24C0E4-3969-4A8C-AD12-CA59959A88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8883AFE-D5C7-4A21-A2F1-5E3FAF8B48FF}" type="pres">
      <dgm:prSet presAssocID="{BD24C0E4-3969-4A8C-AD12-CA59959A8853}" presName="spNode" presStyleCnt="0"/>
      <dgm:spPr/>
      <dgm:t>
        <a:bodyPr/>
        <a:lstStyle/>
        <a:p>
          <a:endParaRPr lang="en-IN"/>
        </a:p>
      </dgm:t>
    </dgm:pt>
    <dgm:pt modelId="{35A202B8-2EF4-435A-A4DD-917F14956868}" type="pres">
      <dgm:prSet presAssocID="{4F4EB7DC-6815-4EA9-8C54-0ADA1E8170B5}" presName="sibTrans" presStyleLbl="sibTrans1D1" presStyleIdx="0" presStyleCnt="5"/>
      <dgm:spPr/>
      <dgm:t>
        <a:bodyPr/>
        <a:lstStyle/>
        <a:p>
          <a:endParaRPr lang="en-IN"/>
        </a:p>
      </dgm:t>
    </dgm:pt>
    <dgm:pt modelId="{A61D79D3-127E-49AC-8739-AB8AE9FE8B32}" type="pres">
      <dgm:prSet presAssocID="{DE75663F-EE55-4CCA-8C90-B77C73E31FC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B101E72-E793-4DD0-93F5-E6C21143E4CF}" type="pres">
      <dgm:prSet presAssocID="{DE75663F-EE55-4CCA-8C90-B77C73E31FC5}" presName="spNode" presStyleCnt="0"/>
      <dgm:spPr/>
      <dgm:t>
        <a:bodyPr/>
        <a:lstStyle/>
        <a:p>
          <a:endParaRPr lang="en-IN"/>
        </a:p>
      </dgm:t>
    </dgm:pt>
    <dgm:pt modelId="{2C020FC4-009E-401B-B451-9FC6142CDC45}" type="pres">
      <dgm:prSet presAssocID="{D4DAB575-B792-4DD8-8B19-BE4A7F3574E9}" presName="sibTrans" presStyleLbl="sibTrans1D1" presStyleIdx="1" presStyleCnt="5"/>
      <dgm:spPr/>
      <dgm:t>
        <a:bodyPr/>
        <a:lstStyle/>
        <a:p>
          <a:endParaRPr lang="en-IN"/>
        </a:p>
      </dgm:t>
    </dgm:pt>
    <dgm:pt modelId="{2F67AB58-82BA-4AD3-9970-147D79804E5B}" type="pres">
      <dgm:prSet presAssocID="{41B6C081-66C9-4ED2-A012-09D056F3FD2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C35991-0B69-4D44-8C7A-4983037200CB}" type="pres">
      <dgm:prSet presAssocID="{41B6C081-66C9-4ED2-A012-09D056F3FD2D}" presName="spNode" presStyleCnt="0"/>
      <dgm:spPr/>
      <dgm:t>
        <a:bodyPr/>
        <a:lstStyle/>
        <a:p>
          <a:endParaRPr lang="en-IN"/>
        </a:p>
      </dgm:t>
    </dgm:pt>
    <dgm:pt modelId="{CC373570-ACDF-430C-93E3-1FCBD3ACE067}" type="pres">
      <dgm:prSet presAssocID="{F98FCB68-DB95-4E40-B9BB-77CC995AAE7B}" presName="sibTrans" presStyleLbl="sibTrans1D1" presStyleIdx="2" presStyleCnt="5"/>
      <dgm:spPr/>
      <dgm:t>
        <a:bodyPr/>
        <a:lstStyle/>
        <a:p>
          <a:endParaRPr lang="en-IN"/>
        </a:p>
      </dgm:t>
    </dgm:pt>
    <dgm:pt modelId="{26F8D755-F5A5-4202-83A8-ACE4CD11C73C}" type="pres">
      <dgm:prSet presAssocID="{B9A664C0-30D8-4A12-AB2A-76E624465602}" presName="node" presStyleLbl="node1" presStyleIdx="3" presStyleCnt="5" custScaleX="119060" custScaleY="13854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9AEFD5-050D-4ECB-8193-C512189C69AF}" type="pres">
      <dgm:prSet presAssocID="{B9A664C0-30D8-4A12-AB2A-76E624465602}" presName="spNode" presStyleCnt="0"/>
      <dgm:spPr/>
      <dgm:t>
        <a:bodyPr/>
        <a:lstStyle/>
        <a:p>
          <a:endParaRPr lang="en-IN"/>
        </a:p>
      </dgm:t>
    </dgm:pt>
    <dgm:pt modelId="{385E238C-C036-467F-9DF8-ED5EAABB3F9F}" type="pres">
      <dgm:prSet presAssocID="{96AA0186-5FF3-4E4A-90F0-FF304208013F}" presName="sibTrans" presStyleLbl="sibTrans1D1" presStyleIdx="3" presStyleCnt="5"/>
      <dgm:spPr/>
      <dgm:t>
        <a:bodyPr/>
        <a:lstStyle/>
        <a:p>
          <a:endParaRPr lang="en-IN"/>
        </a:p>
      </dgm:t>
    </dgm:pt>
    <dgm:pt modelId="{6DEBAA76-8589-4812-B715-C589362BF798}" type="pres">
      <dgm:prSet presAssocID="{22B3B2C4-99F5-4FCE-9FC9-2E6D1B3DCFC1}" presName="node" presStyleLbl="node1" presStyleIdx="4" presStyleCnt="5" custScaleX="104614" custScaleY="126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6B8C27-46EA-453E-9EC1-76355D9BE7B2}" type="pres">
      <dgm:prSet presAssocID="{22B3B2C4-99F5-4FCE-9FC9-2E6D1B3DCFC1}" presName="spNode" presStyleCnt="0"/>
      <dgm:spPr/>
      <dgm:t>
        <a:bodyPr/>
        <a:lstStyle/>
        <a:p>
          <a:endParaRPr lang="en-IN"/>
        </a:p>
      </dgm:t>
    </dgm:pt>
    <dgm:pt modelId="{F352AF9E-D5B6-47B1-BC95-B56D2642A368}" type="pres">
      <dgm:prSet presAssocID="{547EECDA-D310-4332-8B43-AEB786DF9BB0}" presName="sibTrans" presStyleLbl="sibTrans1D1" presStyleIdx="4" presStyleCnt="5"/>
      <dgm:spPr/>
      <dgm:t>
        <a:bodyPr/>
        <a:lstStyle/>
        <a:p>
          <a:endParaRPr lang="en-IN"/>
        </a:p>
      </dgm:t>
    </dgm:pt>
  </dgm:ptLst>
  <dgm:cxnLst>
    <dgm:cxn modelId="{FDA10D06-7930-4EBC-82D5-039747D8A19B}" type="presOf" srcId="{4F4EB7DC-6815-4EA9-8C54-0ADA1E8170B5}" destId="{35A202B8-2EF4-435A-A4DD-917F14956868}" srcOrd="0" destOrd="0" presId="urn:microsoft.com/office/officeart/2005/8/layout/cycle6"/>
    <dgm:cxn modelId="{C88B308F-500B-4672-8058-3D87387D6FE6}" srcId="{73D1ECA6-AA2D-4A9F-8B4B-BEF6EF2E5D93}" destId="{BD24C0E4-3969-4A8C-AD12-CA59959A8853}" srcOrd="0" destOrd="0" parTransId="{3B16A834-0AC1-49A2-B757-338560C7EE84}" sibTransId="{4F4EB7DC-6815-4EA9-8C54-0ADA1E8170B5}"/>
    <dgm:cxn modelId="{93CB4941-14E0-4971-8352-B6F43EAF62A3}" type="presOf" srcId="{41B6C081-66C9-4ED2-A012-09D056F3FD2D}" destId="{2F67AB58-82BA-4AD3-9970-147D79804E5B}" srcOrd="0" destOrd="0" presId="urn:microsoft.com/office/officeart/2005/8/layout/cycle6"/>
    <dgm:cxn modelId="{9E4C95BF-EA0A-48EC-B31C-25E5F89BE9A9}" srcId="{73D1ECA6-AA2D-4A9F-8B4B-BEF6EF2E5D93}" destId="{22B3B2C4-99F5-4FCE-9FC9-2E6D1B3DCFC1}" srcOrd="4" destOrd="0" parTransId="{3AFBBCAA-7C98-4132-8836-AABB5AFE1667}" sibTransId="{547EECDA-D310-4332-8B43-AEB786DF9BB0}"/>
    <dgm:cxn modelId="{3BEB885D-80C2-470B-984B-DB895476A10E}" srcId="{73D1ECA6-AA2D-4A9F-8B4B-BEF6EF2E5D93}" destId="{DE75663F-EE55-4CCA-8C90-B77C73E31FC5}" srcOrd="1" destOrd="0" parTransId="{18C3AF12-39A5-492D-8016-343EB695F820}" sibTransId="{D4DAB575-B792-4DD8-8B19-BE4A7F3574E9}"/>
    <dgm:cxn modelId="{E5C90603-EFE3-43E2-A85F-F38ADA3A8E59}" type="presOf" srcId="{F98FCB68-DB95-4E40-B9BB-77CC995AAE7B}" destId="{CC373570-ACDF-430C-93E3-1FCBD3ACE067}" srcOrd="0" destOrd="0" presId="urn:microsoft.com/office/officeart/2005/8/layout/cycle6"/>
    <dgm:cxn modelId="{8051FFBA-6676-4680-A01C-2D6669B1F0EC}" type="presOf" srcId="{73D1ECA6-AA2D-4A9F-8B4B-BEF6EF2E5D93}" destId="{A69C9994-D4FF-4909-837F-60B571DA54AC}" srcOrd="0" destOrd="0" presId="urn:microsoft.com/office/officeart/2005/8/layout/cycle6"/>
    <dgm:cxn modelId="{7E477A95-08C1-4BFD-B483-D6473E353DBA}" type="presOf" srcId="{96AA0186-5FF3-4E4A-90F0-FF304208013F}" destId="{385E238C-C036-467F-9DF8-ED5EAABB3F9F}" srcOrd="0" destOrd="0" presId="urn:microsoft.com/office/officeart/2005/8/layout/cycle6"/>
    <dgm:cxn modelId="{1A8E5342-3739-4B55-9501-00B5602307E5}" type="presOf" srcId="{BD24C0E4-3969-4A8C-AD12-CA59959A8853}" destId="{3F64F3F2-C7B0-4EBE-8132-AD709CC60180}" srcOrd="0" destOrd="0" presId="urn:microsoft.com/office/officeart/2005/8/layout/cycle6"/>
    <dgm:cxn modelId="{23394557-C525-4C91-A1DF-73CC62E7E797}" srcId="{73D1ECA6-AA2D-4A9F-8B4B-BEF6EF2E5D93}" destId="{B9A664C0-30D8-4A12-AB2A-76E624465602}" srcOrd="3" destOrd="0" parTransId="{83C0BB0B-504E-418B-BE93-4B8FE6546B5F}" sibTransId="{96AA0186-5FF3-4E4A-90F0-FF304208013F}"/>
    <dgm:cxn modelId="{61C5E485-CCDD-4D65-A29B-AC74D2AF2C31}" srcId="{73D1ECA6-AA2D-4A9F-8B4B-BEF6EF2E5D93}" destId="{41B6C081-66C9-4ED2-A012-09D056F3FD2D}" srcOrd="2" destOrd="0" parTransId="{E423F5D9-BCAE-40C0-8B00-61F45D7729F7}" sibTransId="{F98FCB68-DB95-4E40-B9BB-77CC995AAE7B}"/>
    <dgm:cxn modelId="{1F9FB1DA-410F-4B1F-B0C0-4781C35413A5}" type="presOf" srcId="{DE75663F-EE55-4CCA-8C90-B77C73E31FC5}" destId="{A61D79D3-127E-49AC-8739-AB8AE9FE8B32}" srcOrd="0" destOrd="0" presId="urn:microsoft.com/office/officeart/2005/8/layout/cycle6"/>
    <dgm:cxn modelId="{C3790666-56EE-4D25-80BC-68FC9D6250DA}" type="presOf" srcId="{D4DAB575-B792-4DD8-8B19-BE4A7F3574E9}" destId="{2C020FC4-009E-401B-B451-9FC6142CDC45}" srcOrd="0" destOrd="0" presId="urn:microsoft.com/office/officeart/2005/8/layout/cycle6"/>
    <dgm:cxn modelId="{D8663E47-4C01-477A-935D-B4B2EDE848E5}" type="presOf" srcId="{547EECDA-D310-4332-8B43-AEB786DF9BB0}" destId="{F352AF9E-D5B6-47B1-BC95-B56D2642A368}" srcOrd="0" destOrd="0" presId="urn:microsoft.com/office/officeart/2005/8/layout/cycle6"/>
    <dgm:cxn modelId="{6481EF27-A7C7-4D03-A1A0-F6990E9F97FD}" type="presOf" srcId="{22B3B2C4-99F5-4FCE-9FC9-2E6D1B3DCFC1}" destId="{6DEBAA76-8589-4812-B715-C589362BF798}" srcOrd="0" destOrd="0" presId="urn:microsoft.com/office/officeart/2005/8/layout/cycle6"/>
    <dgm:cxn modelId="{68DB13D3-A33C-4774-93C1-384F889B7C75}" type="presOf" srcId="{B9A664C0-30D8-4A12-AB2A-76E624465602}" destId="{26F8D755-F5A5-4202-83A8-ACE4CD11C73C}" srcOrd="0" destOrd="0" presId="urn:microsoft.com/office/officeart/2005/8/layout/cycle6"/>
    <dgm:cxn modelId="{C999DCEB-8107-4709-BD4C-640D22D7BEE1}" type="presParOf" srcId="{A69C9994-D4FF-4909-837F-60B571DA54AC}" destId="{3F64F3F2-C7B0-4EBE-8132-AD709CC60180}" srcOrd="0" destOrd="0" presId="urn:microsoft.com/office/officeart/2005/8/layout/cycle6"/>
    <dgm:cxn modelId="{0CF11999-674B-4778-A9EF-5CA68E51CF7C}" type="presParOf" srcId="{A69C9994-D4FF-4909-837F-60B571DA54AC}" destId="{C8883AFE-D5C7-4A21-A2F1-5E3FAF8B48FF}" srcOrd="1" destOrd="0" presId="urn:microsoft.com/office/officeart/2005/8/layout/cycle6"/>
    <dgm:cxn modelId="{B7BD9C5A-8070-43CC-BACE-CA20469FAF9A}" type="presParOf" srcId="{A69C9994-D4FF-4909-837F-60B571DA54AC}" destId="{35A202B8-2EF4-435A-A4DD-917F14956868}" srcOrd="2" destOrd="0" presId="urn:microsoft.com/office/officeart/2005/8/layout/cycle6"/>
    <dgm:cxn modelId="{9AA3C82B-AAD9-48E4-881F-72AFA535B765}" type="presParOf" srcId="{A69C9994-D4FF-4909-837F-60B571DA54AC}" destId="{A61D79D3-127E-49AC-8739-AB8AE9FE8B32}" srcOrd="3" destOrd="0" presId="urn:microsoft.com/office/officeart/2005/8/layout/cycle6"/>
    <dgm:cxn modelId="{9153252E-3E44-4CFC-97C1-2823AE707153}" type="presParOf" srcId="{A69C9994-D4FF-4909-837F-60B571DA54AC}" destId="{9B101E72-E793-4DD0-93F5-E6C21143E4CF}" srcOrd="4" destOrd="0" presId="urn:microsoft.com/office/officeart/2005/8/layout/cycle6"/>
    <dgm:cxn modelId="{7D35B85E-3A14-4C1B-8CEC-0811FADCF87B}" type="presParOf" srcId="{A69C9994-D4FF-4909-837F-60B571DA54AC}" destId="{2C020FC4-009E-401B-B451-9FC6142CDC45}" srcOrd="5" destOrd="0" presId="urn:microsoft.com/office/officeart/2005/8/layout/cycle6"/>
    <dgm:cxn modelId="{28628321-5C91-40D6-A176-9E51B13BF417}" type="presParOf" srcId="{A69C9994-D4FF-4909-837F-60B571DA54AC}" destId="{2F67AB58-82BA-4AD3-9970-147D79804E5B}" srcOrd="6" destOrd="0" presId="urn:microsoft.com/office/officeart/2005/8/layout/cycle6"/>
    <dgm:cxn modelId="{957FEDDD-7D02-43AB-BE25-A4FB0376DF7F}" type="presParOf" srcId="{A69C9994-D4FF-4909-837F-60B571DA54AC}" destId="{45C35991-0B69-4D44-8C7A-4983037200CB}" srcOrd="7" destOrd="0" presId="urn:microsoft.com/office/officeart/2005/8/layout/cycle6"/>
    <dgm:cxn modelId="{60A815D2-2794-4A53-9468-09EE94904903}" type="presParOf" srcId="{A69C9994-D4FF-4909-837F-60B571DA54AC}" destId="{CC373570-ACDF-430C-93E3-1FCBD3ACE067}" srcOrd="8" destOrd="0" presId="urn:microsoft.com/office/officeart/2005/8/layout/cycle6"/>
    <dgm:cxn modelId="{F324A25A-A0EF-4B2D-A15C-4E4EE57B0F07}" type="presParOf" srcId="{A69C9994-D4FF-4909-837F-60B571DA54AC}" destId="{26F8D755-F5A5-4202-83A8-ACE4CD11C73C}" srcOrd="9" destOrd="0" presId="urn:microsoft.com/office/officeart/2005/8/layout/cycle6"/>
    <dgm:cxn modelId="{31F04C1D-C9A4-493D-93E3-A6BD7EF32F82}" type="presParOf" srcId="{A69C9994-D4FF-4909-837F-60B571DA54AC}" destId="{839AEFD5-050D-4ECB-8193-C512189C69AF}" srcOrd="10" destOrd="0" presId="urn:microsoft.com/office/officeart/2005/8/layout/cycle6"/>
    <dgm:cxn modelId="{043EE56D-F776-4313-8099-72F61E09C552}" type="presParOf" srcId="{A69C9994-D4FF-4909-837F-60B571DA54AC}" destId="{385E238C-C036-467F-9DF8-ED5EAABB3F9F}" srcOrd="11" destOrd="0" presId="urn:microsoft.com/office/officeart/2005/8/layout/cycle6"/>
    <dgm:cxn modelId="{6D0E508E-ED99-46D1-85E9-7AF1EC7C8DD4}" type="presParOf" srcId="{A69C9994-D4FF-4909-837F-60B571DA54AC}" destId="{6DEBAA76-8589-4812-B715-C589362BF798}" srcOrd="12" destOrd="0" presId="urn:microsoft.com/office/officeart/2005/8/layout/cycle6"/>
    <dgm:cxn modelId="{A5D31FDA-8019-47E9-B180-DC538C842D7A}" type="presParOf" srcId="{A69C9994-D4FF-4909-837F-60B571DA54AC}" destId="{916B8C27-46EA-453E-9EC1-76355D9BE7B2}" srcOrd="13" destOrd="0" presId="urn:microsoft.com/office/officeart/2005/8/layout/cycle6"/>
    <dgm:cxn modelId="{A5B2CEAC-033D-4803-87E8-B0EF3A7F7157}" type="presParOf" srcId="{A69C9994-D4FF-4909-837F-60B571DA54AC}" destId="{F352AF9E-D5B6-47B1-BC95-B56D2642A36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DFF43E-F94B-44E8-BB4A-4F2D6AB6B3D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C7E435-209B-475F-BCE1-1359191EE36E}">
      <dgm:prSet phldrT="[Text]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dirty="0" smtClean="0">
              <a:solidFill>
                <a:srgbClr val="A50021"/>
              </a:solidFill>
            </a:rPr>
            <a:t>Default</a:t>
          </a:r>
          <a:endParaRPr lang="en-US" dirty="0">
            <a:solidFill>
              <a:srgbClr val="A50021"/>
            </a:solidFill>
          </a:endParaRPr>
        </a:p>
      </dgm:t>
    </dgm:pt>
    <dgm:pt modelId="{567DF4AD-0A46-4E22-B9CF-9DB8BB2119A3}" type="parTrans" cxnId="{F0981233-8D16-4FEF-AD4A-E38F31002037}">
      <dgm:prSet/>
      <dgm:spPr/>
      <dgm:t>
        <a:bodyPr/>
        <a:lstStyle/>
        <a:p>
          <a:endParaRPr lang="en-US"/>
        </a:p>
      </dgm:t>
    </dgm:pt>
    <dgm:pt modelId="{0B5D3D43-07CE-4D15-A17C-EAEA9A38276C}" type="sibTrans" cxnId="{F0981233-8D16-4FEF-AD4A-E38F31002037}">
      <dgm:prSet/>
      <dgm:spPr/>
      <dgm:t>
        <a:bodyPr/>
        <a:lstStyle/>
        <a:p>
          <a:endParaRPr lang="en-US"/>
        </a:p>
      </dgm:t>
    </dgm:pt>
    <dgm:pt modelId="{1E72C5E0-C716-4C45-B893-D9DDD75CBA30}">
      <dgm:prSet phldrT="[Text]" custT="1"/>
      <dgm:spPr>
        <a:solidFill>
          <a:schemeClr val="bg1"/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rgbClr val="A50021"/>
              </a:solidFill>
            </a:rPr>
            <a:t>Penalty</a:t>
          </a:r>
          <a:endParaRPr lang="en-US" sz="2800" dirty="0">
            <a:solidFill>
              <a:srgbClr val="A50021"/>
            </a:solidFill>
          </a:endParaRPr>
        </a:p>
      </dgm:t>
    </dgm:pt>
    <dgm:pt modelId="{3D6E239F-A424-4F95-96AF-0454C447389F}" type="parTrans" cxnId="{58EB5FDD-77F8-47B0-AF0E-71835DB417B2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DEC56746-8AE0-40F7-BDCE-ABBDFB9FF25A}" type="sibTrans" cxnId="{58EB5FDD-77F8-47B0-AF0E-71835DB417B2}">
      <dgm:prSet/>
      <dgm:spPr/>
      <dgm:t>
        <a:bodyPr/>
        <a:lstStyle/>
        <a:p>
          <a:endParaRPr lang="en-US"/>
        </a:p>
      </dgm:t>
    </dgm:pt>
    <dgm:pt modelId="{1F631F7A-3976-46C6-BCAF-69A0B7D752D7}">
      <dgm:prSet phldrT="[Text]" custT="1"/>
      <dgm:spPr>
        <a:solidFill>
          <a:schemeClr val="bg1"/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rgbClr val="A50021"/>
              </a:solidFill>
            </a:rPr>
            <a:t>Prosecution</a:t>
          </a:r>
          <a:endParaRPr lang="en-US" sz="2800" dirty="0">
            <a:solidFill>
              <a:srgbClr val="A50021"/>
            </a:solidFill>
          </a:endParaRPr>
        </a:p>
      </dgm:t>
    </dgm:pt>
    <dgm:pt modelId="{610D71C4-39BC-4CA8-8421-7AADAAB74A07}" type="parTrans" cxnId="{CC33AEBC-A24B-436C-86AE-FC5C78DCA86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34C1F3B-ED41-495F-BFA5-CB8C9A2C2A61}" type="sibTrans" cxnId="{CC33AEBC-A24B-436C-86AE-FC5C78DCA86A}">
      <dgm:prSet/>
      <dgm:spPr/>
      <dgm:t>
        <a:bodyPr/>
        <a:lstStyle/>
        <a:p>
          <a:endParaRPr lang="en-US"/>
        </a:p>
      </dgm:t>
    </dgm:pt>
    <dgm:pt modelId="{BDD1D566-9428-430A-993F-4218D9B41948}">
      <dgm:prSet phldrT="[Text]" custT="1"/>
      <dgm:spPr>
        <a:solidFill>
          <a:schemeClr val="bg1"/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en-US" sz="2400" dirty="0" smtClean="0">
              <a:solidFill>
                <a:srgbClr val="A50021"/>
              </a:solidFill>
            </a:rPr>
            <a:t>Interest</a:t>
          </a:r>
          <a:endParaRPr lang="en-US" sz="2400" dirty="0">
            <a:solidFill>
              <a:srgbClr val="A50021"/>
            </a:solidFill>
          </a:endParaRPr>
        </a:p>
      </dgm:t>
    </dgm:pt>
    <dgm:pt modelId="{81C25317-3BD9-424E-B95B-88B7F12E9E89}" type="parTrans" cxnId="{C542A14E-8039-43C8-8503-FE41E5630AB8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E6CDFB6F-FF11-4E27-9135-FA69F577E406}" type="sibTrans" cxnId="{C542A14E-8039-43C8-8503-FE41E5630AB8}">
      <dgm:prSet/>
      <dgm:spPr/>
      <dgm:t>
        <a:bodyPr/>
        <a:lstStyle/>
        <a:p>
          <a:endParaRPr lang="en-US"/>
        </a:p>
      </dgm:t>
    </dgm:pt>
    <dgm:pt modelId="{FDE76FE3-B8C6-47E6-AC7D-316BFCF5B4A2}" type="pres">
      <dgm:prSet presAssocID="{F0DFF43E-F94B-44E8-BB4A-4F2D6AB6B3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62D57F-DE1F-43A1-A19C-B2150E6C52BD}" type="pres">
      <dgm:prSet presAssocID="{1EC7E435-209B-475F-BCE1-1359191EE36E}" presName="centerShape" presStyleLbl="node0" presStyleIdx="0" presStyleCnt="1"/>
      <dgm:spPr/>
      <dgm:t>
        <a:bodyPr/>
        <a:lstStyle/>
        <a:p>
          <a:endParaRPr lang="en-US"/>
        </a:p>
      </dgm:t>
    </dgm:pt>
    <dgm:pt modelId="{6C2C01C2-426B-4F70-8955-EA663A5E9354}" type="pres">
      <dgm:prSet presAssocID="{3D6E239F-A424-4F95-96AF-0454C447389F}" presName="parTrans" presStyleLbl="sibTrans2D1" presStyleIdx="0" presStyleCnt="3"/>
      <dgm:spPr/>
      <dgm:t>
        <a:bodyPr/>
        <a:lstStyle/>
        <a:p>
          <a:endParaRPr lang="en-US"/>
        </a:p>
      </dgm:t>
    </dgm:pt>
    <dgm:pt modelId="{6F607D5B-895F-4FB3-9933-8476710A9F44}" type="pres">
      <dgm:prSet presAssocID="{3D6E239F-A424-4F95-96AF-0454C447389F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E720EFA-68A2-4088-9172-B56A727F4E76}" type="pres">
      <dgm:prSet presAssocID="{1E72C5E0-C716-4C45-B893-D9DDD75CBA30}" presName="node" presStyleLbl="node1" presStyleIdx="0" presStyleCnt="3" custScaleX="117407" custScaleY="111291" custRadScaleRad="100101" custRadScaleInc="-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51FE-0F4A-4898-B155-0BFB0F703CA0}" type="pres">
      <dgm:prSet presAssocID="{610D71C4-39BC-4CA8-8421-7AADAAB74A07}" presName="parTrans" presStyleLbl="sibTrans2D1" presStyleIdx="1" presStyleCnt="3"/>
      <dgm:spPr/>
      <dgm:t>
        <a:bodyPr/>
        <a:lstStyle/>
        <a:p>
          <a:endParaRPr lang="en-US"/>
        </a:p>
      </dgm:t>
    </dgm:pt>
    <dgm:pt modelId="{5130F3E2-A260-4F95-A0C9-3D77ADFB464B}" type="pres">
      <dgm:prSet presAssocID="{610D71C4-39BC-4CA8-8421-7AADAAB74A0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705067-BB41-4CC5-8604-50CAEF6E5F20}" type="pres">
      <dgm:prSet presAssocID="{1F631F7A-3976-46C6-BCAF-69A0B7D752D7}" presName="node" presStyleLbl="node1" presStyleIdx="1" presStyleCnt="3" custScaleX="182174" custScaleY="148398" custRadScaleRad="116820" custRadScaleInc="-5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7F9EF-BB68-4E03-B38B-834AB657FEC4}" type="pres">
      <dgm:prSet presAssocID="{81C25317-3BD9-424E-B95B-88B7F12E9E89}" presName="parTrans" presStyleLbl="sibTrans2D1" presStyleIdx="2" presStyleCnt="3"/>
      <dgm:spPr/>
      <dgm:t>
        <a:bodyPr/>
        <a:lstStyle/>
        <a:p>
          <a:endParaRPr lang="en-US"/>
        </a:p>
      </dgm:t>
    </dgm:pt>
    <dgm:pt modelId="{9CA4D5C1-A9AD-4627-91FF-3162960F52DB}" type="pres">
      <dgm:prSet presAssocID="{81C25317-3BD9-424E-B95B-88B7F12E9E89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1982F7B-C923-480D-8E15-AC947FCEA379}" type="pres">
      <dgm:prSet presAssocID="{BDD1D566-9428-430A-993F-4218D9B41948}" presName="node" presStyleLbl="node1" presStyleIdx="2" presStyleCnt="3" custScaleX="100153" custScaleY="90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33AEBC-A24B-436C-86AE-FC5C78DCA86A}" srcId="{1EC7E435-209B-475F-BCE1-1359191EE36E}" destId="{1F631F7A-3976-46C6-BCAF-69A0B7D752D7}" srcOrd="1" destOrd="0" parTransId="{610D71C4-39BC-4CA8-8421-7AADAAB74A07}" sibTransId="{934C1F3B-ED41-495F-BFA5-CB8C9A2C2A61}"/>
    <dgm:cxn modelId="{A55D6FE3-164D-4162-9001-CAEFCD569BB1}" type="presOf" srcId="{1F631F7A-3976-46C6-BCAF-69A0B7D752D7}" destId="{B3705067-BB41-4CC5-8604-50CAEF6E5F20}" srcOrd="0" destOrd="0" presId="urn:microsoft.com/office/officeart/2005/8/layout/radial5"/>
    <dgm:cxn modelId="{18D1326A-A4DA-4BEA-A75A-79B48C04B7BB}" type="presOf" srcId="{610D71C4-39BC-4CA8-8421-7AADAAB74A07}" destId="{DA9C51FE-0F4A-4898-B155-0BFB0F703CA0}" srcOrd="0" destOrd="0" presId="urn:microsoft.com/office/officeart/2005/8/layout/radial5"/>
    <dgm:cxn modelId="{58EB5FDD-77F8-47B0-AF0E-71835DB417B2}" srcId="{1EC7E435-209B-475F-BCE1-1359191EE36E}" destId="{1E72C5E0-C716-4C45-B893-D9DDD75CBA30}" srcOrd="0" destOrd="0" parTransId="{3D6E239F-A424-4F95-96AF-0454C447389F}" sibTransId="{DEC56746-8AE0-40F7-BDCE-ABBDFB9FF25A}"/>
    <dgm:cxn modelId="{8F764154-CA35-4B75-B396-309309F183DC}" type="presOf" srcId="{81C25317-3BD9-424E-B95B-88B7F12E9E89}" destId="{64E7F9EF-BB68-4E03-B38B-834AB657FEC4}" srcOrd="0" destOrd="0" presId="urn:microsoft.com/office/officeart/2005/8/layout/radial5"/>
    <dgm:cxn modelId="{88BCC9C2-78D3-44B0-8888-3C22E3F710A8}" type="presOf" srcId="{610D71C4-39BC-4CA8-8421-7AADAAB74A07}" destId="{5130F3E2-A260-4F95-A0C9-3D77ADFB464B}" srcOrd="1" destOrd="0" presId="urn:microsoft.com/office/officeart/2005/8/layout/radial5"/>
    <dgm:cxn modelId="{A49CE50E-F3AB-4FDE-A2A5-05E2FCB98640}" type="presOf" srcId="{BDD1D566-9428-430A-993F-4218D9B41948}" destId="{81982F7B-C923-480D-8E15-AC947FCEA379}" srcOrd="0" destOrd="0" presId="urn:microsoft.com/office/officeart/2005/8/layout/radial5"/>
    <dgm:cxn modelId="{1FF29F0F-E423-450B-8F17-758D7B6F932C}" type="presOf" srcId="{81C25317-3BD9-424E-B95B-88B7F12E9E89}" destId="{9CA4D5C1-A9AD-4627-91FF-3162960F52DB}" srcOrd="1" destOrd="0" presId="urn:microsoft.com/office/officeart/2005/8/layout/radial5"/>
    <dgm:cxn modelId="{D5B8C260-67EE-4EBB-BE78-E731AB65D5B8}" type="presOf" srcId="{3D6E239F-A424-4F95-96AF-0454C447389F}" destId="{6C2C01C2-426B-4F70-8955-EA663A5E9354}" srcOrd="0" destOrd="0" presId="urn:microsoft.com/office/officeart/2005/8/layout/radial5"/>
    <dgm:cxn modelId="{6944D21E-A677-4D0D-8C48-C2C7E83BE46F}" type="presOf" srcId="{F0DFF43E-F94B-44E8-BB4A-4F2D6AB6B3D3}" destId="{FDE76FE3-B8C6-47E6-AC7D-316BFCF5B4A2}" srcOrd="0" destOrd="0" presId="urn:microsoft.com/office/officeart/2005/8/layout/radial5"/>
    <dgm:cxn modelId="{C542A14E-8039-43C8-8503-FE41E5630AB8}" srcId="{1EC7E435-209B-475F-BCE1-1359191EE36E}" destId="{BDD1D566-9428-430A-993F-4218D9B41948}" srcOrd="2" destOrd="0" parTransId="{81C25317-3BD9-424E-B95B-88B7F12E9E89}" sibTransId="{E6CDFB6F-FF11-4E27-9135-FA69F577E406}"/>
    <dgm:cxn modelId="{73C78072-CF70-4A28-9F6C-E84E81EFC0BF}" type="presOf" srcId="{3D6E239F-A424-4F95-96AF-0454C447389F}" destId="{6F607D5B-895F-4FB3-9933-8476710A9F44}" srcOrd="1" destOrd="0" presId="urn:microsoft.com/office/officeart/2005/8/layout/radial5"/>
    <dgm:cxn modelId="{F0981233-8D16-4FEF-AD4A-E38F31002037}" srcId="{F0DFF43E-F94B-44E8-BB4A-4F2D6AB6B3D3}" destId="{1EC7E435-209B-475F-BCE1-1359191EE36E}" srcOrd="0" destOrd="0" parTransId="{567DF4AD-0A46-4E22-B9CF-9DB8BB2119A3}" sibTransId="{0B5D3D43-07CE-4D15-A17C-EAEA9A38276C}"/>
    <dgm:cxn modelId="{79E1ED6B-4F71-40C6-8A74-E8EC261F2EA0}" type="presOf" srcId="{1E72C5E0-C716-4C45-B893-D9DDD75CBA30}" destId="{6E720EFA-68A2-4088-9172-B56A727F4E76}" srcOrd="0" destOrd="0" presId="urn:microsoft.com/office/officeart/2005/8/layout/radial5"/>
    <dgm:cxn modelId="{6DFF6056-28C1-4C89-8261-96B6352066BA}" type="presOf" srcId="{1EC7E435-209B-475F-BCE1-1359191EE36E}" destId="{9462D57F-DE1F-43A1-A19C-B2150E6C52BD}" srcOrd="0" destOrd="0" presId="urn:microsoft.com/office/officeart/2005/8/layout/radial5"/>
    <dgm:cxn modelId="{EC5B5B5B-2190-4307-B850-9A94097AD06D}" type="presParOf" srcId="{FDE76FE3-B8C6-47E6-AC7D-316BFCF5B4A2}" destId="{9462D57F-DE1F-43A1-A19C-B2150E6C52BD}" srcOrd="0" destOrd="0" presId="urn:microsoft.com/office/officeart/2005/8/layout/radial5"/>
    <dgm:cxn modelId="{FA9AAA5C-E64E-4A83-9993-39AC1E6B60C9}" type="presParOf" srcId="{FDE76FE3-B8C6-47E6-AC7D-316BFCF5B4A2}" destId="{6C2C01C2-426B-4F70-8955-EA663A5E9354}" srcOrd="1" destOrd="0" presId="urn:microsoft.com/office/officeart/2005/8/layout/radial5"/>
    <dgm:cxn modelId="{1F11C76F-A9BF-42AB-B35B-8F938816DCCF}" type="presParOf" srcId="{6C2C01C2-426B-4F70-8955-EA663A5E9354}" destId="{6F607D5B-895F-4FB3-9933-8476710A9F44}" srcOrd="0" destOrd="0" presId="urn:microsoft.com/office/officeart/2005/8/layout/radial5"/>
    <dgm:cxn modelId="{4B5F56E3-9A9D-41BF-B984-44323519C0E3}" type="presParOf" srcId="{FDE76FE3-B8C6-47E6-AC7D-316BFCF5B4A2}" destId="{6E720EFA-68A2-4088-9172-B56A727F4E76}" srcOrd="2" destOrd="0" presId="urn:microsoft.com/office/officeart/2005/8/layout/radial5"/>
    <dgm:cxn modelId="{6B7836EA-14BA-40B8-A162-FB2E8520EA2A}" type="presParOf" srcId="{FDE76FE3-B8C6-47E6-AC7D-316BFCF5B4A2}" destId="{DA9C51FE-0F4A-4898-B155-0BFB0F703CA0}" srcOrd="3" destOrd="0" presId="urn:microsoft.com/office/officeart/2005/8/layout/radial5"/>
    <dgm:cxn modelId="{34F45377-2913-4642-8FB3-1A7B3C7DDCD4}" type="presParOf" srcId="{DA9C51FE-0F4A-4898-B155-0BFB0F703CA0}" destId="{5130F3E2-A260-4F95-A0C9-3D77ADFB464B}" srcOrd="0" destOrd="0" presId="urn:microsoft.com/office/officeart/2005/8/layout/radial5"/>
    <dgm:cxn modelId="{81F3CBF1-C25B-4A87-8AEF-1C9328CB9697}" type="presParOf" srcId="{FDE76FE3-B8C6-47E6-AC7D-316BFCF5B4A2}" destId="{B3705067-BB41-4CC5-8604-50CAEF6E5F20}" srcOrd="4" destOrd="0" presId="urn:microsoft.com/office/officeart/2005/8/layout/radial5"/>
    <dgm:cxn modelId="{8516F3E5-005F-4CFC-93E9-9A9A8064C871}" type="presParOf" srcId="{FDE76FE3-B8C6-47E6-AC7D-316BFCF5B4A2}" destId="{64E7F9EF-BB68-4E03-B38B-834AB657FEC4}" srcOrd="5" destOrd="0" presId="urn:microsoft.com/office/officeart/2005/8/layout/radial5"/>
    <dgm:cxn modelId="{CD55DF2E-AF03-474C-BDD1-A085A4CA62CB}" type="presParOf" srcId="{64E7F9EF-BB68-4E03-B38B-834AB657FEC4}" destId="{9CA4D5C1-A9AD-4627-91FF-3162960F52DB}" srcOrd="0" destOrd="0" presId="urn:microsoft.com/office/officeart/2005/8/layout/radial5"/>
    <dgm:cxn modelId="{6F766258-3C81-4427-B974-F2DFB3FD8904}" type="presParOf" srcId="{FDE76FE3-B8C6-47E6-AC7D-316BFCF5B4A2}" destId="{81982F7B-C923-480D-8E15-AC947FCEA37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4F3F2-C7B0-4EBE-8132-AD709CC60180}">
      <dsp:nvSpPr>
        <dsp:cNvPr id="0" name=""/>
        <dsp:cNvSpPr/>
      </dsp:nvSpPr>
      <dsp:spPr>
        <a:xfrm>
          <a:off x="3963327" y="-73449"/>
          <a:ext cx="1831156" cy="1190251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</a:t>
          </a:r>
          <a:r>
            <a:rPr lang="en-US" sz="2000" kern="1200" dirty="0" err="1" smtClean="0"/>
            <a:t>Deductor</a:t>
          </a:r>
          <a:r>
            <a:rPr lang="en-US" sz="2000" kern="1200" dirty="0" smtClean="0"/>
            <a:t> Deduct TAX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[TDS] </a:t>
          </a:r>
          <a:endParaRPr lang="en-US" sz="2000" kern="1200" dirty="0"/>
        </a:p>
      </dsp:txBody>
      <dsp:txXfrm>
        <a:off x="4021430" y="-15346"/>
        <a:ext cx="1714950" cy="1074045"/>
      </dsp:txXfrm>
    </dsp:sp>
    <dsp:sp modelId="{35A202B8-2EF4-435A-A4DD-917F14956868}">
      <dsp:nvSpPr>
        <dsp:cNvPr id="0" name=""/>
        <dsp:cNvSpPr/>
      </dsp:nvSpPr>
      <dsp:spPr>
        <a:xfrm>
          <a:off x="2502255" y="521676"/>
          <a:ext cx="4753301" cy="4753301"/>
        </a:xfrm>
        <a:custGeom>
          <a:avLst/>
          <a:gdLst/>
          <a:ahLst/>
          <a:cxnLst/>
          <a:rect l="0" t="0" r="0" b="0"/>
          <a:pathLst>
            <a:path>
              <a:moveTo>
                <a:pt x="3304791" y="188724"/>
              </a:moveTo>
              <a:arcTo wR="2376650" hR="2376650" stAng="17579229" swAng="1960105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D79D3-127E-49AC-8739-AB8AE9FE8B32}">
      <dsp:nvSpPr>
        <dsp:cNvPr id="0" name=""/>
        <dsp:cNvSpPr/>
      </dsp:nvSpPr>
      <dsp:spPr>
        <a:xfrm>
          <a:off x="6223657" y="1568775"/>
          <a:ext cx="1831156" cy="1190251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2. Deposit to </a:t>
          </a:r>
          <a:r>
            <a:rPr lang="en-US" sz="1800" kern="1200" dirty="0" err="1" smtClean="0"/>
            <a:t>Govt</a:t>
          </a:r>
          <a:r>
            <a:rPr lang="en-US" sz="1800" kern="1200" dirty="0" smtClean="0"/>
            <a:t> A/c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 STO / </a:t>
          </a:r>
          <a:r>
            <a:rPr lang="en-US" sz="1800" kern="1200" dirty="0" err="1" smtClean="0"/>
            <a:t>Challan</a:t>
          </a:r>
          <a:r>
            <a:rPr lang="en-US" sz="1800" kern="1200" dirty="0" smtClean="0"/>
            <a:t>)</a:t>
          </a:r>
        </a:p>
      </dsp:txBody>
      <dsp:txXfrm>
        <a:off x="6281760" y="1626878"/>
        <a:ext cx="1714950" cy="1074045"/>
      </dsp:txXfrm>
    </dsp:sp>
    <dsp:sp modelId="{2C020FC4-009E-401B-B451-9FC6142CDC45}">
      <dsp:nvSpPr>
        <dsp:cNvPr id="0" name=""/>
        <dsp:cNvSpPr/>
      </dsp:nvSpPr>
      <dsp:spPr>
        <a:xfrm>
          <a:off x="2502255" y="521676"/>
          <a:ext cx="4753301" cy="4753301"/>
        </a:xfrm>
        <a:custGeom>
          <a:avLst/>
          <a:gdLst/>
          <a:ahLst/>
          <a:cxnLst/>
          <a:rect l="0" t="0" r="0" b="0"/>
          <a:pathLst>
            <a:path>
              <a:moveTo>
                <a:pt x="4750058" y="2252536"/>
              </a:moveTo>
              <a:arcTo wR="2376650" hR="2376650" stAng="21420391" swAng="2195202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-2223"/>
              <a:lumOff val="9184"/>
              <a:alphaOff val="0"/>
            </a:schemeClr>
          </a:solidFill>
          <a:prstDash val="solid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7AB58-82BA-4AD3-9970-147D79804E5B}">
      <dsp:nvSpPr>
        <dsp:cNvPr id="0" name=""/>
        <dsp:cNvSpPr/>
      </dsp:nvSpPr>
      <dsp:spPr>
        <a:xfrm>
          <a:off x="5360288" y="4225952"/>
          <a:ext cx="1831156" cy="1190251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3.</a:t>
          </a:r>
          <a:r>
            <a:rPr lang="en-IN" sz="1800" kern="1200" dirty="0" smtClean="0"/>
            <a:t>Filling of Correct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E-TDS return 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5418391" y="4284055"/>
        <a:ext cx="1714950" cy="1074045"/>
      </dsp:txXfrm>
    </dsp:sp>
    <dsp:sp modelId="{CC373570-ACDF-430C-93E3-1FCBD3ACE067}">
      <dsp:nvSpPr>
        <dsp:cNvPr id="0" name=""/>
        <dsp:cNvSpPr/>
      </dsp:nvSpPr>
      <dsp:spPr>
        <a:xfrm>
          <a:off x="2502255" y="521676"/>
          <a:ext cx="4753301" cy="4753301"/>
        </a:xfrm>
        <a:custGeom>
          <a:avLst/>
          <a:gdLst/>
          <a:ahLst/>
          <a:cxnLst/>
          <a:rect l="0" t="0" r="0" b="0"/>
          <a:pathLst>
            <a:path>
              <a:moveTo>
                <a:pt x="2850305" y="4705625"/>
              </a:moveTo>
              <a:arcTo wR="2376650" hR="2376650" stAng="4710256" swAng="1123459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-4447"/>
              <a:lumOff val="18368"/>
              <a:alphaOff val="0"/>
            </a:schemeClr>
          </a:solidFill>
          <a:prstDash val="solid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8D755-F5A5-4202-83A8-ACE4CD11C73C}">
      <dsp:nvSpPr>
        <dsp:cNvPr id="0" name=""/>
        <dsp:cNvSpPr/>
      </dsp:nvSpPr>
      <dsp:spPr>
        <a:xfrm>
          <a:off x="2391858" y="3996543"/>
          <a:ext cx="2180175" cy="164907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4.</a:t>
          </a:r>
          <a:r>
            <a:rPr lang="en-US" sz="1800" kern="1200" dirty="0" smtClean="0"/>
            <a:t>Issue of  TDS certificate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(from TRACES)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(Form - 16 / 16A)</a:t>
          </a:r>
          <a:r>
            <a:rPr lang="en-IN" sz="1800" kern="1200" dirty="0" smtClean="0"/>
            <a:t> </a:t>
          </a:r>
        </a:p>
      </dsp:txBody>
      <dsp:txXfrm>
        <a:off x="2472359" y="4077044"/>
        <a:ext cx="2019173" cy="1488068"/>
      </dsp:txXfrm>
    </dsp:sp>
    <dsp:sp modelId="{385E238C-C036-467F-9DF8-ED5EAABB3F9F}">
      <dsp:nvSpPr>
        <dsp:cNvPr id="0" name=""/>
        <dsp:cNvSpPr/>
      </dsp:nvSpPr>
      <dsp:spPr>
        <a:xfrm>
          <a:off x="2502255" y="521676"/>
          <a:ext cx="4753301" cy="4753301"/>
        </a:xfrm>
        <a:custGeom>
          <a:avLst/>
          <a:gdLst/>
          <a:ahLst/>
          <a:cxnLst/>
          <a:rect l="0" t="0" r="0" b="0"/>
          <a:pathLst>
            <a:path>
              <a:moveTo>
                <a:pt x="263828" y="3464976"/>
              </a:moveTo>
              <a:arcTo wR="2376650" hR="2376650" stAng="9164806" swAng="1594056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-6670"/>
              <a:lumOff val="27553"/>
              <a:alphaOff val="0"/>
            </a:schemeClr>
          </a:solidFill>
          <a:prstDash val="solid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BAA76-8589-4812-B715-C589362BF798}">
      <dsp:nvSpPr>
        <dsp:cNvPr id="0" name=""/>
        <dsp:cNvSpPr/>
      </dsp:nvSpPr>
      <dsp:spPr>
        <a:xfrm>
          <a:off x="1660753" y="1412174"/>
          <a:ext cx="1915646" cy="1503454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5. Payee files return using Form-16 issued by </a:t>
          </a:r>
          <a:r>
            <a:rPr lang="en-US" sz="1800" kern="1200" dirty="0" err="1" smtClean="0"/>
            <a:t>Deductor</a:t>
          </a:r>
          <a:endParaRPr lang="en-US" sz="1800" kern="1200" dirty="0" smtClean="0"/>
        </a:p>
      </dsp:txBody>
      <dsp:txXfrm>
        <a:off x="1734146" y="1485567"/>
        <a:ext cx="1768860" cy="1356668"/>
      </dsp:txXfrm>
    </dsp:sp>
    <dsp:sp modelId="{F352AF9E-D5B6-47B1-BC95-B56D2642A368}">
      <dsp:nvSpPr>
        <dsp:cNvPr id="0" name=""/>
        <dsp:cNvSpPr/>
      </dsp:nvSpPr>
      <dsp:spPr>
        <a:xfrm>
          <a:off x="2502255" y="521676"/>
          <a:ext cx="4753301" cy="4753301"/>
        </a:xfrm>
        <a:custGeom>
          <a:avLst/>
          <a:gdLst/>
          <a:ahLst/>
          <a:cxnLst/>
          <a:rect l="0" t="0" r="0" b="0"/>
          <a:pathLst>
            <a:path>
              <a:moveTo>
                <a:pt x="529349" y="881342"/>
              </a:moveTo>
              <a:arcTo wR="2376650" hR="2376650" stAng="13139317" swAng="1684165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-8893"/>
              <a:lumOff val="36737"/>
              <a:alphaOff val="0"/>
            </a:schemeClr>
          </a:solidFill>
          <a:prstDash val="solid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44C19D0-0517-43F5-A964-2B4B4B2C49AB}" type="datetimeFigureOut">
              <a:rPr lang="en-US" smtClean="0"/>
              <a:pPr/>
              <a:t>1/17/2020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C658150-BEBC-4759-893B-FE1ED07570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775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8150-BEBC-4759-893B-FE1ED0757041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6810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8150-BEBC-4759-893B-FE1ED0757041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378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8150-BEBC-4759-893B-FE1ED0757041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74886-76D3-4449-A4DC-8AD67D282B00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9925F-65A2-426E-9FC0-4470FD66EC1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98B36-FB3C-4CB6-9039-C4313B5090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3CF26-BB33-405A-978B-45A5B21E2E3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D5B4A-7C7E-4FD4-9784-E3393BAEC8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581705"/>
            <a:ext cx="824607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12303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9CB93-E35E-4B07-A92F-7058E916522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784C7-99A2-4AA8-9B39-FA4183FD092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5244-64E1-4A3F-A98C-F03C8A4FB6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9059A-FCE3-4CD3-B677-AB897A0A1A0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9816-E0B2-40E2-98D6-5779D7C561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5CCC1-BFD5-4A57-8FA6-D64E224C2A6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F6215-FCFF-406D-AED8-0DB21184A51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246FD-3140-4E09-8747-747437299EA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6F03C-3BA6-4AA0-AD1F-64D85545B9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7C0A3-A1C7-4DB4-9C27-3F3F0F209E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50672-B696-4835-A68F-DB838A935CD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9BFCB-463B-44FD-8B20-FB32F0D16A3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7AA50-B668-4429-8B02-1CDD43F95F9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221640"/>
          </a:xfrm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719575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427342"/>
            <a:ext cx="6710784" cy="863788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B5419-DB9F-4BF0-AB92-9FDCF96919A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20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1950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08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1950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3252A-1108-4E09-815E-A99243F7B11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4B56F656-C059-4C25-8EE9-33FBFA2315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7B17-437C-4C6E-A517-E1488DD386F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68EBF2-17A3-43FB-A1FB-0CADB42FB65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B95AA-1BA0-4372-8227-D96A78D71D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E3AE3-4F32-44A7-A60A-F43793FD9C9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428944-5ECF-490F-8A32-7BDFF5E26EF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B2201-ACEB-4D90-B062-76DC5736ED3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318B-A057-4338-94EA-80D89E91136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CA431-8603-4951-99C3-3F4DDC574C7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2F5C79-8E84-4882-8B21-4638B71D790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4482-CA8A-446D-BEFE-77AC70150FB9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D7D14-0C66-41E7-84CC-65B23DA6660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7BFA87-FD06-49CE-9627-3222DBC773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1785F-0B50-4924-9A8E-131419BF2D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03E7-1356-458C-93F6-6A0B70163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C9F21-17AC-4649-9773-8D66F97FAC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DAE7BE-32CD-457E-AB3E-1646973F2899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B30D0C-7E56-4BD2-8B44-D2EE0A282AED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DAE7BE-32CD-457E-AB3E-1646973F2899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73EDE39-9D24-4EAD-BAC1-60B90C12C434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DAE7BE-32CD-457E-AB3E-1646973F2899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Patna.dcit.tds@incometax.gov.in" TargetMode="External"/><Relationship Id="rId1" Type="http://schemas.openxmlformats.org/officeDocument/2006/relationships/slideLayout" Target="../slideLayouts/slideLayout4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276600"/>
            <a:ext cx="8686800" cy="32004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Conference hall, </a:t>
            </a:r>
            <a:r>
              <a:rPr lang="en-US" sz="60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Visvesvarya</a:t>
            </a:r>
            <a:r>
              <a:rPr lang="en-US" sz="6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Bhavan</a:t>
            </a:r>
            <a:r>
              <a:rPr lang="en-US" sz="6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Patna </a:t>
            </a:r>
            <a:endParaRPr lang="en-US" sz="6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752599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TDS AWARENESS PROGRAMME</a:t>
            </a:r>
            <a:endParaRPr lang="en-US" sz="6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latin typeface="Bookman Old Style" charset="0"/>
                <a:ea typeface="Bookman Old Style" charset="0"/>
                <a:cs typeface="Bookman Old Style" charset="0"/>
              </a:rPr>
              <a:t>INCOME SUBJECTED TO TCS</a:t>
            </a:r>
            <a:endParaRPr lang="en-US" u="sng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59855"/>
              </p:ext>
            </p:extLst>
          </p:nvPr>
        </p:nvGraphicFramePr>
        <p:xfrm>
          <a:off x="228600" y="1430659"/>
          <a:ext cx="8686800" cy="5016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5922819"/>
                <a:gridCol w="1026621"/>
              </a:tblGrid>
              <a:tr h="73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SECTIONS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TYPES OF RECEIPTS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%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256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206C(1)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Receipts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from sales of  :</a:t>
                      </a:r>
                    </a:p>
                    <a:p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(a) </a:t>
                      </a:r>
                      <a:r>
                        <a:rPr lang="en-US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Tendu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leaves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3450">
                <a:tc>
                  <a:txBody>
                    <a:bodyPr/>
                    <a:lstStyle/>
                    <a:p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(b) Alcoholic Liquor for human consumptions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7389">
                <a:tc>
                  <a:txBody>
                    <a:bodyPr/>
                    <a:lstStyle/>
                    <a:p>
                      <a:endParaRPr lang="en-US" sz="200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(c)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</a:t>
                      </a:r>
                      <a:r>
                        <a:rPr lang="de-DE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Timber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</a:t>
                      </a:r>
                      <a:r>
                        <a:rPr lang="de-DE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obtained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</a:t>
                      </a:r>
                      <a:r>
                        <a:rPr lang="de-DE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under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a </a:t>
                      </a:r>
                      <a:r>
                        <a:rPr lang="de-DE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forest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lease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2.5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96270">
                <a:tc>
                  <a:txBody>
                    <a:bodyPr/>
                    <a:lstStyle/>
                    <a:p>
                      <a:endParaRPr lang="en-US" sz="200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(d) Timber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obtained by any other mode other</a:t>
                      </a:r>
                    </a:p>
                    <a:p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    than under a forest lease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2.5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69694">
                <a:tc>
                  <a:txBody>
                    <a:bodyPr/>
                    <a:lstStyle/>
                    <a:p>
                      <a:endParaRPr lang="en-US" sz="200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(e) Any other forest produce not being timber </a:t>
                      </a:r>
                    </a:p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    and </a:t>
                      </a:r>
                      <a:r>
                        <a:rPr lang="en-US" sz="200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tendu</a:t>
                      </a: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leaves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2.5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99">
                <a:tc>
                  <a:txBody>
                    <a:bodyPr/>
                    <a:lstStyle/>
                    <a:p>
                      <a:endParaRPr lang="en-US" sz="200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(f) Scraps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99">
                <a:tc>
                  <a:txBody>
                    <a:bodyPr/>
                    <a:lstStyle/>
                    <a:p>
                      <a:endParaRPr lang="en-US" sz="200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(g) Minerals being coal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or lignite or iron ore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7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5867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Book Antiqua" charset="0"/>
                <a:ea typeface="Book Antiqua" charset="0"/>
                <a:cs typeface="Book Antiqua" charset="0"/>
              </a:rPr>
              <a:t>If no PAN: Double of TCS rates as above or 5%, whichever is higher</a:t>
            </a:r>
            <a:endParaRPr lang="en-US" sz="2000" b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541771"/>
              </p:ext>
            </p:extLst>
          </p:nvPr>
        </p:nvGraphicFramePr>
        <p:xfrm>
          <a:off x="533400" y="457202"/>
          <a:ext cx="8077200" cy="516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5300353"/>
                <a:gridCol w="1176647"/>
              </a:tblGrid>
              <a:tr h="8509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Section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Type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of receipt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206C(1C)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Receipts on granting a lease or license in respect of: (a) Parking Lot</a:t>
                      </a: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50900">
                <a:tc>
                  <a:txBody>
                    <a:bodyPr/>
                    <a:lstStyle/>
                    <a:p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(b) Toll Plaza</a:t>
                      </a: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50900">
                <a:tc>
                  <a:txBody>
                    <a:bodyPr/>
                    <a:lstStyle/>
                    <a:p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(c)</a:t>
                      </a:r>
                      <a:r>
                        <a:rPr lang="de-DE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</a:t>
                      </a: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Mining &amp; Quarrying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206C(1D)</a:t>
                      </a:r>
                    </a:p>
                    <a:p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Receipts from sales of Bullions &amp; </a:t>
                      </a:r>
                      <a:r>
                        <a:rPr lang="en-US" sz="180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Jewellerys</a:t>
                      </a:r>
                      <a:r>
                        <a:rPr lang="en-US" sz="18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exceeding</a:t>
                      </a:r>
                      <a:r>
                        <a:rPr lang="en-US" sz="18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Rs.2 lakhs</a:t>
                      </a:r>
                      <a:endParaRPr lang="en-US" sz="1800" dirty="0" smtClean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  <a:p>
                      <a:endParaRPr lang="en-US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206C(1F)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Receipts from sales of motor vehicles of value </a:t>
                      </a:r>
                      <a:r>
                        <a:rPr lang="en-US" sz="2000" u="sng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exceeding</a:t>
                      </a:r>
                      <a:r>
                        <a:rPr lang="en-US" sz="2000" u="sng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ten lakh rupees</a:t>
                      </a:r>
                      <a:endParaRPr lang="en-US" sz="2000" u="sng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  <a:endParaRPr lang="en-US" sz="2000" u="sng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703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howcard Gothic" pitchFamily="82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Showcard Gothic" pitchFamily="82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Showcard Gothic" pitchFamily="82" charset="0"/>
              </a:rPr>
              <a:t>) DEDUCTION OF TAX</a:t>
            </a:r>
            <a:endParaRPr lang="en-US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428654" y="1295400"/>
            <a:ext cx="8196234" cy="4945050"/>
          </a:xfrm>
        </p:spPr>
        <p:txBody>
          <a:bodyPr>
            <a:normAutofit/>
          </a:bodyPr>
          <a:lstStyle/>
          <a:p>
            <a:pPr algn="just"/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Tax has to be deducted </a:t>
            </a:r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as per </a:t>
            </a:r>
            <a:r>
              <a:rPr lang="en-IN" sz="2000" b="1" i="1" u="sng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specified rate</a:t>
            </a:r>
            <a:r>
              <a:rPr lang="en-IN" sz="2000" b="1" i="1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relevant section of Income Tax Act.</a:t>
            </a:r>
          </a:p>
          <a:p>
            <a:pPr algn="just"/>
            <a:endParaRPr lang="en-IN" sz="2000" dirty="0" smtClean="0">
              <a:solidFill>
                <a:schemeClr val="tx1"/>
              </a:solidFill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Deductor </a:t>
            </a:r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must have </a:t>
            </a:r>
            <a:r>
              <a:rPr lang="en-IN" sz="2000" u="sng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PAN</a:t>
            </a:r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 of </a:t>
            </a:r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Payee. </a:t>
            </a:r>
            <a:r>
              <a:rPr lang="en-IN" sz="2000" dirty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I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n case of non</a:t>
            </a:r>
            <a:r>
              <a:rPr lang="en-IN" sz="2000" dirty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-availability </a:t>
            </a:r>
            <a:r>
              <a:rPr lang="en-IN" sz="200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of </a:t>
            </a:r>
            <a:r>
              <a:rPr lang="en-IN" sz="200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PAN, deduction 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should be 20% </a:t>
            </a:r>
            <a:r>
              <a:rPr lang="en-IN" sz="2000" dirty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(Section 206AA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).</a:t>
            </a:r>
          </a:p>
          <a:p>
            <a:pPr algn="just"/>
            <a:endParaRPr lang="en-IN" sz="2000" dirty="0" smtClean="0">
              <a:solidFill>
                <a:schemeClr val="tx1"/>
              </a:solidFill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For Non </a:t>
            </a:r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deduction/Lower Deduction u/s </a:t>
            </a:r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197/197A.</a:t>
            </a:r>
          </a:p>
          <a:p>
            <a:pPr lvl="1" algn="just"/>
            <a:r>
              <a:rPr lang="en-IN" sz="2000" b="1" u="sng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Form 15G/15H</a:t>
            </a:r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- Self </a:t>
            </a:r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declaration</a:t>
            </a:r>
          </a:p>
          <a:p>
            <a:pPr lvl="1" algn="just"/>
            <a:r>
              <a:rPr lang="en-IN" sz="2000" b="1" u="sng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Form 13 </a:t>
            </a:r>
            <a:r>
              <a:rPr lang="en-IN" sz="2000" dirty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– Certificate from </a:t>
            </a:r>
            <a:r>
              <a:rPr lang="en-IN" sz="2000" dirty="0" smtClean="0">
                <a:solidFill>
                  <a:schemeClr val="tx1"/>
                </a:solidFill>
                <a:latin typeface="Bookman Old Style" charset="0"/>
                <a:ea typeface="Bookman Old Style" charset="0"/>
                <a:cs typeface="Bookman Old Style" charset="0"/>
              </a:rPr>
              <a:t>AO.</a:t>
            </a:r>
          </a:p>
          <a:p>
            <a:pPr lvl="1" algn="just"/>
            <a:endParaRPr lang="en-US" sz="2000" dirty="0" smtClean="0">
              <a:solidFill>
                <a:schemeClr val="tx1"/>
              </a:solidFill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IN" sz="2000" dirty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Non deduction of TDS 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on </a:t>
            </a:r>
            <a:r>
              <a:rPr lang="en-IN" sz="2000" dirty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any payment made to </a:t>
            </a:r>
            <a:r>
              <a:rPr lang="en-IN" sz="20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RBI, Govt. Corporation,etc.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533400"/>
            <a:ext cx="818356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																								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700" b="1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  <a:t>Income Tax Slabs Applicable for:</a:t>
            </a:r>
            <a:br>
              <a:rPr lang="en-US" sz="2700" b="1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  <a:t>Individuals and Hindu Undivided Family (HUF) less than 60 years old</a:t>
            </a:r>
            <a:r>
              <a:rPr lang="en-US" sz="2700" dirty="0" smtClean="0">
                <a:latin typeface="Bookman Old Style" charset="0"/>
                <a:ea typeface="Bookman Old Style" charset="0"/>
                <a:cs typeface="Bookman Old Style" charset="0"/>
              </a:rPr>
              <a:t/>
            </a:r>
            <a:br>
              <a:rPr lang="en-US" sz="2700" dirty="0" smtClean="0">
                <a:latin typeface="Bookman Old Style" charset="0"/>
                <a:ea typeface="Bookman Old Style" charset="0"/>
                <a:cs typeface="Bookman Old Style" charset="0"/>
              </a:rPr>
            </a:br>
            <a:endParaRPr lang="en-US" sz="27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619762"/>
              </p:ext>
            </p:extLst>
          </p:nvPr>
        </p:nvGraphicFramePr>
        <p:xfrm>
          <a:off x="503239" y="2209799"/>
          <a:ext cx="8183560" cy="3925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1887"/>
                <a:gridCol w="1292918"/>
                <a:gridCol w="3878755"/>
              </a:tblGrid>
              <a:tr h="76444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FFFF"/>
                          </a:solidFill>
                        </a:rPr>
                        <a:t>Annual Income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L="47358" marR="47358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FFFF"/>
                          </a:solidFill>
                        </a:rPr>
                        <a:t>Tax Rates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L="47358" marR="47358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FFFF"/>
                          </a:solidFill>
                        </a:rPr>
                        <a:t>Health and Education </a:t>
                      </a:r>
                      <a:r>
                        <a:rPr lang="en-US" sz="2400" b="1" dirty="0" err="1">
                          <a:solidFill>
                            <a:srgbClr val="FFFFFF"/>
                          </a:solidFill>
                        </a:rPr>
                        <a:t>Cess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L="47358" marR="47358" marT="47625" marB="47625" anchor="ctr"/>
                </a:tc>
              </a:tr>
              <a:tr h="764448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Up to Rs.2.5 </a:t>
                      </a:r>
                      <a:r>
                        <a:rPr lang="en-US" sz="2400" dirty="0" smtClean="0"/>
                        <a:t>lakh</a:t>
                      </a:r>
                      <a:endParaRPr lang="en-US" sz="2400" dirty="0"/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Nil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Nil</a:t>
                      </a:r>
                    </a:p>
                  </a:txBody>
                  <a:tcPr marL="94717" marR="94717" marT="47625" marB="47625" anchor="ctr"/>
                </a:tc>
              </a:tr>
              <a:tr h="764448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Rs.2.5</a:t>
                      </a:r>
                      <a:r>
                        <a:rPr lang="en-US" sz="2400" baseline="0" dirty="0" smtClean="0"/>
                        <a:t> lakh to </a:t>
                      </a:r>
                      <a:r>
                        <a:rPr lang="en-US" sz="2400" dirty="0" smtClean="0"/>
                        <a:t>Rs.5 </a:t>
                      </a:r>
                      <a:r>
                        <a:rPr lang="en-US" sz="2400" dirty="0"/>
                        <a:t>lakh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5%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 of Income Tax</a:t>
                      </a:r>
                    </a:p>
                  </a:txBody>
                  <a:tcPr marL="94717" marR="94717" marT="47625" marB="47625" anchor="ctr"/>
                </a:tc>
              </a:tr>
              <a:tr h="764448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Rs.5</a:t>
                      </a:r>
                      <a:r>
                        <a:rPr lang="en-US" sz="2400" baseline="0" dirty="0" smtClean="0"/>
                        <a:t> lakh to </a:t>
                      </a:r>
                    </a:p>
                    <a:p>
                      <a:pPr algn="l"/>
                      <a:r>
                        <a:rPr lang="en-US" sz="2400" dirty="0" smtClean="0"/>
                        <a:t>Rs.10 </a:t>
                      </a:r>
                      <a:r>
                        <a:rPr lang="en-US" sz="2400" dirty="0"/>
                        <a:t>lakh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20%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 of Income Tax</a:t>
                      </a:r>
                    </a:p>
                  </a:txBody>
                  <a:tcPr marL="94717" marR="94717" marT="47625" marB="47625" anchor="ctr"/>
                </a:tc>
              </a:tr>
              <a:tr h="680944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Above Rs.10 lakh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30%</a:t>
                      </a:r>
                    </a:p>
                  </a:txBody>
                  <a:tcPr marL="94717" marR="94717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 of Income Tax</a:t>
                      </a:r>
                    </a:p>
                  </a:txBody>
                  <a:tcPr marL="94717" marR="94717" marT="47625" marB="476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04688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>
                <a:latin typeface="Bookman Old Style" charset="0"/>
                <a:ea typeface="Bookman Old Style" charset="0"/>
                <a:cs typeface="Bookman Old Style" charset="0"/>
              </a:rPr>
              <a:t>Section 192 (TDS on Salary)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Employer </a:t>
            </a:r>
            <a:r>
              <a:rPr lang="mr-IN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–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 employees relationship 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is a must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TDS to be deducted on the prevailing rates of F.Y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TDS to be made at the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actual time of payment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TDS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to be deducted on advance/arrears of salary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Form 16 to be issued from TRACES only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DDO/</a:t>
            </a:r>
            <a:r>
              <a:rPr lang="en-US" sz="2400" dirty="0" err="1">
                <a:latin typeface="Bookman Old Style" charset="0"/>
                <a:ea typeface="Bookman Old Style" charset="0"/>
                <a:cs typeface="Bookman Old Style" charset="0"/>
              </a:rPr>
              <a:t>D</a:t>
            </a:r>
            <a:r>
              <a:rPr lang="en-US" sz="2400" dirty="0" err="1" smtClean="0">
                <a:latin typeface="Bookman Old Style" charset="0"/>
                <a:ea typeface="Bookman Old Style" charset="0"/>
                <a:cs typeface="Bookman Old Style" charset="0"/>
              </a:rPr>
              <a:t>eductor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 to ask employees to fill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Form 12BB</a:t>
            </a:r>
            <a:endParaRPr lang="en-US" sz="2400" dirty="0">
              <a:solidFill>
                <a:srgbClr val="A50021"/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52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457200"/>
            <a:ext cx="8237834" cy="685800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FF0000"/>
                </a:solidFill>
              </a:rPr>
              <a:t>H</a:t>
            </a:r>
            <a:r>
              <a:rPr lang="en-US" sz="3200" b="1" u="sng" smtClean="0">
                <a:solidFill>
                  <a:srgbClr val="FF0000"/>
                </a:solidFill>
              </a:rPr>
              <a:t>RA </a:t>
            </a:r>
            <a:r>
              <a:rPr lang="en-US" sz="3200" b="1" u="sng" dirty="0" smtClean="0">
                <a:solidFill>
                  <a:srgbClr val="FF0000"/>
                </a:solidFill>
              </a:rPr>
              <a:t>CALCULATION METHOD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406235"/>
            <a:ext cx="8246070" cy="5070765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“House rent allowance [Section 10(13A)            and Rule 2A]-The least of the following is exempt from tax</a:t>
            </a:r>
            <a:r>
              <a:rPr lang="en-US" i="1" dirty="0" smtClean="0"/>
              <a:t>:</a:t>
            </a:r>
            <a:endParaRPr lang="en-US" dirty="0" smtClean="0"/>
          </a:p>
          <a:p>
            <a:pPr lvl="0"/>
            <a:r>
              <a:rPr lang="en-US" i="1" dirty="0" smtClean="0"/>
              <a:t>an amount equal to </a:t>
            </a:r>
            <a:r>
              <a:rPr lang="en-US" b="1" i="1" dirty="0" smtClean="0"/>
              <a:t>50</a:t>
            </a:r>
            <a:r>
              <a:rPr lang="en-US" i="1" dirty="0" smtClean="0"/>
              <a:t> percent of salary, where the residential house is situated at Mumbai, Kolkata, Delhi or Chennai and </a:t>
            </a:r>
            <a:r>
              <a:rPr lang="en-US" i="1" dirty="0" smtClean="0">
                <a:solidFill>
                  <a:srgbClr val="A50021"/>
                </a:solidFill>
              </a:rPr>
              <a:t>an amount equal to </a:t>
            </a:r>
            <a:r>
              <a:rPr lang="en-US" b="1" i="1" dirty="0" smtClean="0">
                <a:solidFill>
                  <a:srgbClr val="A50021"/>
                </a:solidFill>
              </a:rPr>
              <a:t>40</a:t>
            </a:r>
            <a:r>
              <a:rPr lang="en-US" i="1" dirty="0" smtClean="0">
                <a:solidFill>
                  <a:srgbClr val="A50021"/>
                </a:solidFill>
              </a:rPr>
              <a:t> percent of salary where the residential house is situated at any other place.</a:t>
            </a:r>
          </a:p>
          <a:p>
            <a:pPr lvl="0"/>
            <a:endParaRPr lang="en-US" dirty="0" smtClean="0"/>
          </a:p>
          <a:p>
            <a:pPr lvl="0"/>
            <a:r>
              <a:rPr lang="en-US" i="1" dirty="0" smtClean="0">
                <a:solidFill>
                  <a:srgbClr val="A50021"/>
                </a:solidFill>
              </a:rPr>
              <a:t>house  rent allowance received</a:t>
            </a:r>
            <a:r>
              <a:rPr lang="en-US" i="1" dirty="0" smtClean="0"/>
              <a:t> by the employee in respect of the period during which the rental accommodation is occupied by the employee during the previous year; or</a:t>
            </a:r>
          </a:p>
          <a:p>
            <a:pPr lvl="0"/>
            <a:endParaRPr lang="en-US" dirty="0" smtClean="0"/>
          </a:p>
          <a:p>
            <a:pPr lvl="0"/>
            <a:r>
              <a:rPr lang="en-US" i="1" dirty="0" smtClean="0"/>
              <a:t>the </a:t>
            </a:r>
            <a:r>
              <a:rPr lang="en-US" i="1" dirty="0" smtClean="0">
                <a:solidFill>
                  <a:srgbClr val="A50021"/>
                </a:solidFill>
              </a:rPr>
              <a:t>excess of rent paid over 10 percent of salary</a:t>
            </a:r>
            <a:r>
              <a:rPr lang="en-US" i="1" dirty="0" smtClean="0"/>
              <a:t>.</a:t>
            </a:r>
            <a:endParaRPr lang="en-US" dirty="0" smtClean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427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031600"/>
              </p:ext>
            </p:extLst>
          </p:nvPr>
        </p:nvGraphicFramePr>
        <p:xfrm>
          <a:off x="503238" y="530225"/>
          <a:ext cx="8183560" cy="588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762"/>
                <a:gridCol w="1219200"/>
                <a:gridCol w="1143000"/>
                <a:gridCol w="2782886"/>
                <a:gridCol w="1636712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Basic + DA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(Annual)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HRA Received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Rent Paid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Calculation of exempted HRA u/s.10(13A)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18415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Exempted HRA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120000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40% = 240000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HRA = 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Excess </a:t>
                      </a:r>
                      <a:r>
                        <a:rPr lang="en-US" sz="1600" dirty="0" smtClean="0">
                          <a:latin typeface="Bookman Old Style"/>
                          <a:ea typeface="Times New Roman"/>
                          <a:cs typeface="Times New Roman"/>
                        </a:rPr>
                        <a:t>rent paid </a:t>
                      </a: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over 10% (120000-60000) = 60000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18415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 </a:t>
                      </a:r>
                      <a:endParaRPr lang="en-US" sz="1600" dirty="0" smtClean="0">
                        <a:latin typeface="Bookman Old Style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Bookman Old Style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being least)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40% = 240000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HRA = 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Excess rent paid over 10% (60000-60000) = NIL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18415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NIL </a:t>
                      </a:r>
                      <a:endParaRPr lang="en-US" sz="1600" dirty="0" smtClean="0">
                        <a:latin typeface="Bookman Old Style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Bookman Old Style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being least)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NIL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40% = 240000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HRA = 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Excess rent paid over 10% (NIL-60000) = NIL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18415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NIL </a:t>
                      </a:r>
                      <a:endParaRPr lang="en-US" sz="1600" dirty="0" smtClean="0">
                        <a:latin typeface="Bookman Old Style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Bookman Old Style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being least)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600000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40% = 240000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HRA = 100000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n-US" sz="1600">
                          <a:latin typeface="Bookman Old Style"/>
                          <a:ea typeface="Times New Roman"/>
                          <a:cs typeface="Times New Roman"/>
                        </a:rPr>
                        <a:t>Excess rentpaid over 10% (100000-60000) = 40000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18415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40000 </a:t>
                      </a:r>
                      <a:endParaRPr lang="en-US" sz="1600" dirty="0" smtClean="0">
                        <a:latin typeface="Bookman Old Style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Bookman Old Style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Bookman Old Style"/>
                          <a:ea typeface="Times New Roman"/>
                          <a:cs typeface="Times New Roman"/>
                        </a:rPr>
                        <a:t>being least)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046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400" b="1" u="sng" dirty="0" smtClean="0">
                <a:latin typeface="Bookman Old Style" charset="0"/>
                <a:ea typeface="Bookman Old Style" charset="0"/>
                <a:cs typeface="Bookman Old Style" charset="0"/>
              </a:rPr>
              <a:t>TUITION FEE  u/s 80C</a:t>
            </a:r>
          </a:p>
          <a:p>
            <a:pPr algn="just"/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Deduction of </a:t>
            </a:r>
            <a:r>
              <a:rPr lang="en-US" sz="2400" b="1" dirty="0" smtClean="0">
                <a:latin typeface="Bookman Old Style" charset="0"/>
                <a:ea typeface="Bookman Old Style" charset="0"/>
                <a:cs typeface="Bookman Old Style" charset="0"/>
              </a:rPr>
              <a:t>TUITION 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fee u/s 80C is only applicable  to Individuals assesse and for education of </a:t>
            </a:r>
            <a:r>
              <a:rPr lang="en-US" sz="2400" b="1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two children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only</a:t>
            </a:r>
          </a:p>
          <a:p>
            <a:pPr algn="just"/>
            <a:endParaRPr lang="en-US" sz="2400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Expenditure paid for either self education or for spouse education is not allowable </a:t>
            </a:r>
          </a:p>
          <a:p>
            <a:pPr algn="just"/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Deduction available on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payment basis</a:t>
            </a:r>
          </a:p>
          <a:p>
            <a:pPr algn="just"/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Deduction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not available for part time courses/ distance learning, it is available only for </a:t>
            </a:r>
            <a:r>
              <a:rPr lang="en-US" sz="2400" b="1" u="sng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full time courses</a:t>
            </a:r>
          </a:p>
          <a:p>
            <a:pPr algn="just"/>
            <a:endParaRPr lang="en-US" sz="2400" b="1" u="sng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Fee for </a:t>
            </a:r>
            <a:r>
              <a:rPr lang="en-US" sz="2400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private tuition/coaching classes not eligible for deduction u/s 80C</a:t>
            </a:r>
          </a:p>
          <a:p>
            <a:pPr algn="just"/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Only </a:t>
            </a:r>
            <a:r>
              <a:rPr lang="en-US" sz="2400" b="1" dirty="0" smtClean="0">
                <a:solidFill>
                  <a:srgbClr val="A50021"/>
                </a:solidFill>
                <a:latin typeface="Bookman Old Style" charset="0"/>
                <a:ea typeface="Bookman Old Style" charset="0"/>
                <a:cs typeface="Bookman Old Style" charset="0"/>
              </a:rPr>
              <a:t>tuition fee 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paid is eligible for deduction</a:t>
            </a:r>
          </a:p>
        </p:txBody>
      </p:sp>
    </p:spTree>
    <p:extLst>
      <p:ext uri="{BB962C8B-B14F-4D97-AF65-F5344CB8AC3E}">
        <p14:creationId xmlns:p14="http://schemas.microsoft.com/office/powerpoint/2010/main" val="1577083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1082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Mode of Remittance &amp; Time limit</a:t>
            </a:r>
            <a:endParaRPr lang="en-IN" sz="3400" dirty="0">
              <a:solidFill>
                <a:schemeClr val="accent6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39424"/>
            <a:ext cx="8429596" cy="581857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Remittance (payment into </a:t>
            </a:r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Govt</a:t>
            </a:r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account):</a:t>
            </a: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By </a:t>
            </a:r>
            <a:r>
              <a:rPr lang="en-US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Challan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(No.281, for the TDS payments)</a:t>
            </a:r>
          </a:p>
          <a:p>
            <a:pPr algn="just">
              <a:defRPr/>
            </a:pP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By </a:t>
            </a:r>
            <a:r>
              <a:rPr lang="en-US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Book-adjustment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(through Treasury or PAO)</a:t>
            </a:r>
          </a:p>
          <a:p>
            <a:pPr algn="just">
              <a:defRPr/>
            </a:pP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 algn="just">
              <a:buNone/>
              <a:defRPr/>
            </a:pPr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Time Limit:</a:t>
            </a: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If the tax is to be paid by 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challan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–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7</a:t>
            </a:r>
            <a:r>
              <a:rPr lang="en-US" sz="24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th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of the  following month</a:t>
            </a:r>
          </a:p>
          <a:p>
            <a:pPr algn="just">
              <a:defRPr/>
            </a:pPr>
            <a:endParaRPr lang="en-U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charset="0"/>
              <a:ea typeface="Bookman Old Style" charset="0"/>
              <a:cs typeface="Bookman Old Style" charset="0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If the tax adjusted through 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Book-adjustment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–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same day</a:t>
            </a:r>
          </a:p>
          <a:p>
            <a:endParaRPr lang="en-IN" dirty="0">
              <a:latin typeface="Microsoft Yi Baiti" pitchFamily="66" charset="0"/>
              <a:ea typeface="Microsoft Yi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14282" y="1781140"/>
            <a:ext cx="8715436" cy="5000660"/>
          </a:xfrm>
        </p:spPr>
        <p:txBody>
          <a:bodyPr/>
          <a:lstStyle/>
          <a:p>
            <a:pPr>
              <a:defRPr/>
            </a:pPr>
            <a:r>
              <a:rPr lang="en-US" sz="3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Points to remember (Very Important</a:t>
            </a:r>
            <a:r>
              <a:rPr lang="en-US" sz="3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)</a:t>
            </a:r>
            <a:endParaRPr lang="en-US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Use correct </a:t>
            </a:r>
            <a:r>
              <a:rPr lang="en-US" sz="2800" b="1" dirty="0" err="1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Challan</a:t>
            </a: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(</a:t>
            </a:r>
            <a:r>
              <a:rPr lang="en-US" sz="2800" b="1" u="sng" dirty="0" err="1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Challan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No. 281</a:t>
            </a: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Mention </a:t>
            </a:r>
            <a:r>
              <a:rPr lang="en-US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Correct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Code of Payment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viz., 92A-Salary, 94C –         Contract payment etc.,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Enter the correct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Assessment Year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Enter the Correct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TAN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Enter correct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Major Head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Enter Correct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Minor Head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71472" y="214290"/>
            <a:ext cx="8286808" cy="121444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For Payments made through Challan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…</a:t>
            </a:r>
            <a:endParaRPr lang="en-IN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571472" y="785794"/>
            <a:ext cx="8286808" cy="2500330"/>
          </a:xfrm>
        </p:spPr>
        <p:txBody>
          <a:bodyPr/>
          <a:lstStyle/>
          <a:p>
            <a:r>
              <a:rPr lang="es-UY" sz="6600" b="1" dirty="0" smtClean="0">
                <a:solidFill>
                  <a:srgbClr val="996600"/>
                </a:solidFill>
                <a:latin typeface="Algerian" pitchFamily="82" charset="0"/>
              </a:rPr>
              <a:t>TDS/TCS</a:t>
            </a:r>
            <a:r>
              <a:rPr lang="es-UY" sz="6600" b="1" dirty="0" smtClean="0">
                <a:solidFill>
                  <a:srgbClr val="996600"/>
                </a:solidFill>
              </a:rPr>
              <a:t/>
            </a:r>
            <a:br>
              <a:rPr lang="es-UY" sz="6600" b="1" dirty="0" smtClean="0">
                <a:solidFill>
                  <a:srgbClr val="996600"/>
                </a:solidFill>
              </a:rPr>
            </a:br>
            <a:r>
              <a:rPr lang="es-UY" sz="3600" b="1" dirty="0" smtClean="0">
                <a:solidFill>
                  <a:srgbClr val="996600"/>
                </a:solidFill>
              </a:rPr>
              <a:t/>
            </a:r>
            <a:br>
              <a:rPr lang="es-UY" sz="3600" b="1" dirty="0" smtClean="0">
                <a:solidFill>
                  <a:srgbClr val="996600"/>
                </a:solidFill>
              </a:rPr>
            </a:br>
            <a:r>
              <a:rPr lang="es-UY" sz="3600" b="1" dirty="0" smtClean="0">
                <a:solidFill>
                  <a:srgbClr val="996600"/>
                </a:solidFill>
                <a:latin typeface="Berlin Sans FB Demi" pitchFamily="34" charset="0"/>
              </a:rPr>
              <a:t>TAX DEDUCTION/COLLECTION AT SOURCE</a:t>
            </a:r>
            <a:endParaRPr lang="es-ES" sz="3600" b="1" dirty="0">
              <a:solidFill>
                <a:srgbClr val="996600"/>
              </a:solidFill>
              <a:latin typeface="Berlin Sans FB Demi" pitchFamily="34" charset="0"/>
            </a:endParaRPr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5143505" y="5735638"/>
            <a:ext cx="3892546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s-ES" b="1" dirty="0" smtClean="0">
                <a:solidFill>
                  <a:srgbClr val="996600"/>
                </a:solidFill>
              </a:rPr>
              <a:t>TDS WING, PATNA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14282" y="1643050"/>
            <a:ext cx="8715436" cy="5000660"/>
          </a:xfrm>
        </p:spPr>
        <p:txBody>
          <a:bodyPr/>
          <a:lstStyle/>
          <a:p>
            <a:pPr>
              <a:defRPr/>
            </a:pPr>
            <a:r>
              <a:rPr lang="en-US" sz="3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Important Points </a:t>
            </a:r>
            <a:r>
              <a:rPr lang="en-US" sz="3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to </a:t>
            </a:r>
            <a:r>
              <a:rPr lang="en-US" sz="3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remember</a:t>
            </a:r>
          </a:p>
          <a:p>
            <a:pPr marL="571500" indent="-571500" algn="just">
              <a:buAutoNum type="romanLcParenBoth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Deductors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must quote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Correct TAN</a:t>
            </a: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and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Quantum of payment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and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Tax deducted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thereof and submit the particulars in time to STO / PAO</a:t>
            </a:r>
          </a:p>
          <a:p>
            <a:pPr marL="571500" indent="-571500" algn="just">
              <a:buAutoNum type="romanLcParenBoth"/>
            </a:pP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i Baiti" pitchFamily="66" charset="0"/>
              <a:ea typeface="Microsoft Yi Baiti" pitchFamily="66" charset="0"/>
              <a:cs typeface="Nirmala UI Semilight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(ii) In return, the STO / PAO files the monthly return in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Form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  </a:t>
            </a:r>
            <a:r>
              <a:rPr lang="en-US" sz="28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N</a:t>
            </a:r>
            <a:r>
              <a:rPr lang="en-US" sz="28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o.24G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within </a:t>
            </a:r>
            <a:r>
              <a:rPr lang="en-US" sz="2800" b="1" i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ten days from the end of the </a:t>
            </a:r>
            <a:r>
              <a:rPr lang="en-US" sz="2800" b="1" i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month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which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  generates BIN 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Book Identification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Microsoft Himalaya" pitchFamily="2" charset="0"/>
              </a:rPr>
              <a:t>Number)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. Such BIN is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i Baiti" pitchFamily="66" charset="0"/>
                <a:ea typeface="Microsoft Yi Baiti" pitchFamily="66" charset="0"/>
                <a:cs typeface="Nirmala UI Semilight" pitchFamily="34" charset="0"/>
              </a:rPr>
              <a:t>   then intimated to the concerned DDO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71472" y="214290"/>
            <a:ext cx="8286808" cy="121444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Payments made through Book-adjustment / STO / PAO</a:t>
            </a:r>
            <a:endParaRPr lang="en-IN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z="4800" b="1" dirty="0" smtClean="0">
                <a:solidFill>
                  <a:srgbClr val="54381C"/>
                </a:solidFill>
                <a:latin typeface="Algerian" pitchFamily="82" charset="0"/>
              </a:rPr>
              <a:t>FILING OF E-TDS RETURNS</a:t>
            </a:r>
            <a:endParaRPr lang="en-US" b="1" dirty="0">
              <a:solidFill>
                <a:srgbClr val="54381C"/>
              </a:solidFill>
              <a:latin typeface="Algerian" pitchFamily="82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just"/>
            <a:r>
              <a:rPr lang="en-IN" sz="3000" dirty="0" smtClean="0">
                <a:latin typeface="Bookman Old Style" charset="0"/>
                <a:ea typeface="Bookman Old Style" charset="0"/>
                <a:cs typeface="Bookman Old Style" charset="0"/>
              </a:rPr>
              <a:t>The person deducting tax [</a:t>
            </a:r>
            <a:r>
              <a:rPr lang="en-IN" sz="3000" dirty="0" err="1" smtClean="0">
                <a:latin typeface="Bookman Old Style" charset="0"/>
                <a:ea typeface="Bookman Old Style" charset="0"/>
                <a:cs typeface="Bookman Old Style" charset="0"/>
              </a:rPr>
              <a:t>Deductor</a:t>
            </a:r>
            <a:r>
              <a:rPr lang="en-IN" sz="3000" dirty="0" smtClean="0">
                <a:latin typeface="Bookman Old Style" charset="0"/>
                <a:ea typeface="Bookman Old Style" charset="0"/>
                <a:cs typeface="Bookman Old Style" charset="0"/>
              </a:rPr>
              <a:t>] is required to file e-TDS Quarterly  Statements / TDS Return, electronically   [Directly or through TIN-Facilitation Centers].</a:t>
            </a:r>
          </a:p>
          <a:p>
            <a:endParaRPr lang="en-US" sz="30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3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282" y="1828800"/>
            <a:ext cx="8715436" cy="4648200"/>
          </a:xfrm>
          <a:noFill/>
          <a:ln w="57150">
            <a:noFill/>
          </a:ln>
        </p:spPr>
        <p:txBody>
          <a:bodyPr>
            <a:normAutofit/>
          </a:bodyPr>
          <a:lstStyle/>
          <a:p>
            <a:pPr>
              <a:buClr>
                <a:srgbClr val="AA426C"/>
              </a:buClr>
              <a:buFont typeface="Wingdings" pitchFamily="2" charset="2"/>
              <a:buNone/>
            </a:pPr>
            <a:r>
              <a:rPr lang="en-US" sz="2200" b="1" u="sng" dirty="0" smtClean="0"/>
              <a:t>Quarter ending</a:t>
            </a:r>
            <a:r>
              <a:rPr lang="en-US" sz="2200" b="1" dirty="0" smtClean="0"/>
              <a:t>   	</a:t>
            </a:r>
            <a:r>
              <a:rPr lang="en-US" sz="2200" b="1" u="sng" dirty="0" smtClean="0">
                <a:solidFill>
                  <a:srgbClr val="FF0000"/>
                </a:solidFill>
              </a:rPr>
              <a:t>Due Date for GOVT</a:t>
            </a:r>
            <a:r>
              <a:rPr lang="en-US" sz="2200" b="1" dirty="0" smtClean="0">
                <a:solidFill>
                  <a:srgbClr val="FF0000"/>
                </a:solidFill>
              </a:rPr>
              <a:t>  	</a:t>
            </a:r>
            <a:r>
              <a:rPr lang="en-US" sz="2200" b="1" u="sng" dirty="0" smtClean="0"/>
              <a:t>Due date for OTHERS</a:t>
            </a:r>
            <a:r>
              <a:rPr lang="en-US" sz="2200" b="1" dirty="0" smtClean="0"/>
              <a:t>								</a:t>
            </a:r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r>
              <a:rPr lang="en-US" sz="2200" b="1" dirty="0" smtClean="0"/>
              <a:t>	30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 June		</a:t>
            </a:r>
            <a:r>
              <a:rPr lang="en-US" sz="2200" b="1" dirty="0" smtClean="0">
                <a:solidFill>
                  <a:srgbClr val="FF0000"/>
                </a:solidFill>
              </a:rPr>
              <a:t>31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200" b="1" dirty="0" smtClean="0">
                <a:solidFill>
                  <a:srgbClr val="FF0000"/>
                </a:solidFill>
              </a:rPr>
              <a:t> July</a:t>
            </a:r>
            <a:r>
              <a:rPr lang="en-US" sz="2200" b="1" dirty="0" smtClean="0"/>
              <a:t>                   	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July</a:t>
            </a:r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endParaRPr lang="en-US" sz="2200" b="1" dirty="0" smtClean="0"/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r>
              <a:rPr lang="en-US" sz="2200" b="1" dirty="0" smtClean="0"/>
              <a:t>	30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September	</a:t>
            </a:r>
            <a:r>
              <a:rPr lang="en-US" sz="2200" b="1" dirty="0" smtClean="0">
                <a:solidFill>
                  <a:srgbClr val="FF0000"/>
                </a:solidFill>
              </a:rPr>
              <a:t>31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200" b="1" dirty="0" smtClean="0">
                <a:solidFill>
                  <a:srgbClr val="FF0000"/>
                </a:solidFill>
              </a:rPr>
              <a:t> October              	</a:t>
            </a:r>
            <a:r>
              <a:rPr lang="en-US" sz="2200" b="1" dirty="0" smtClean="0"/>
              <a:t>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 October</a:t>
            </a:r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endParaRPr lang="en-US" sz="2200" b="1" dirty="0" smtClean="0"/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r>
              <a:rPr lang="en-US" sz="2200" b="1" dirty="0" smtClean="0"/>
              <a:t>     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December	</a:t>
            </a:r>
            <a:r>
              <a:rPr lang="en-US" sz="2200" b="1" dirty="0" smtClean="0">
                <a:solidFill>
                  <a:srgbClr val="FF0000"/>
                </a:solidFill>
              </a:rPr>
              <a:t>31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200" b="1" dirty="0" smtClean="0">
                <a:solidFill>
                  <a:srgbClr val="FF0000"/>
                </a:solidFill>
              </a:rPr>
              <a:t> January              	</a:t>
            </a:r>
            <a:r>
              <a:rPr lang="en-US" sz="2200" b="1" dirty="0" smtClean="0"/>
              <a:t>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January</a:t>
            </a:r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endParaRPr lang="en-US" sz="2200" b="1" dirty="0" smtClean="0"/>
          </a:p>
          <a:p>
            <a:pPr>
              <a:buClr>
                <a:srgbClr val="AA426C"/>
              </a:buClr>
              <a:buFont typeface="Wingdings" pitchFamily="2" charset="2"/>
              <a:buNone/>
            </a:pPr>
            <a:r>
              <a:rPr lang="en-US" sz="2200" b="1" dirty="0" smtClean="0"/>
              <a:t>	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March		</a:t>
            </a:r>
            <a:r>
              <a:rPr lang="en-US" sz="2200" b="1" dirty="0" smtClean="0">
                <a:solidFill>
                  <a:srgbClr val="FF0000"/>
                </a:solidFill>
              </a:rPr>
              <a:t>31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200" b="1" dirty="0" smtClean="0">
                <a:solidFill>
                  <a:srgbClr val="FF0000"/>
                </a:solidFill>
              </a:rPr>
              <a:t> May                   	</a:t>
            </a:r>
            <a:r>
              <a:rPr lang="en-US" sz="2200" b="1" dirty="0" smtClean="0"/>
              <a:t>31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May  </a:t>
            </a:r>
          </a:p>
          <a:p>
            <a:pPr eaLnBrk="1" hangingPunct="1">
              <a:lnSpc>
                <a:spcPct val="200000"/>
              </a:lnSpc>
              <a:buClr>
                <a:srgbClr val="FF3300"/>
              </a:buClr>
              <a:buNone/>
            </a:pPr>
            <a:endParaRPr lang="en-US" altLang="en-US" sz="28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>
                <a:solidFill>
                  <a:srgbClr val="A50021"/>
                </a:solidFill>
                <a:latin typeface="Algerian" pitchFamily="82" charset="0"/>
              </a:rPr>
              <a:t>    Due date for filling e-TDS return..</a:t>
            </a:r>
            <a:endParaRPr lang="en-IN" sz="3400" b="1" dirty="0">
              <a:solidFill>
                <a:srgbClr val="A5002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422C16"/>
                </a:solidFill>
                <a:latin typeface="Algerian" pitchFamily="82" charset="0"/>
              </a:rPr>
              <a:t>Form for </a:t>
            </a:r>
            <a:r>
              <a:rPr lang="en-US" b="1" smtClean="0">
                <a:solidFill>
                  <a:srgbClr val="422C16"/>
                </a:solidFill>
                <a:latin typeface="Algerian" pitchFamily="82" charset="0"/>
              </a:rPr>
              <a:t>filing </a:t>
            </a:r>
            <a:br>
              <a:rPr lang="en-US" b="1" smtClean="0">
                <a:solidFill>
                  <a:srgbClr val="422C16"/>
                </a:solidFill>
                <a:latin typeface="Algerian" pitchFamily="82" charset="0"/>
              </a:rPr>
            </a:br>
            <a:r>
              <a:rPr lang="en-US" b="1" smtClean="0">
                <a:solidFill>
                  <a:srgbClr val="422C16"/>
                </a:solidFill>
                <a:latin typeface="Algerian" pitchFamily="82" charset="0"/>
              </a:rPr>
              <a:t>e-TDS </a:t>
            </a:r>
            <a:r>
              <a:rPr lang="en-US" b="1" dirty="0" smtClean="0">
                <a:solidFill>
                  <a:srgbClr val="422C16"/>
                </a:solidFill>
                <a:latin typeface="Algerian" pitchFamily="82" charset="0"/>
              </a:rPr>
              <a:t>Returns.</a:t>
            </a:r>
            <a:endParaRPr lang="en-US" b="1" dirty="0">
              <a:solidFill>
                <a:srgbClr val="422C16"/>
              </a:solidFill>
              <a:latin typeface="Algeria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2211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	Form No.24Q </a:t>
            </a:r>
            <a:r>
              <a:rPr lang="mr-IN" sz="2800" b="1" dirty="0" smtClean="0">
                <a:latin typeface="Garamond" pitchFamily="18" charset="0"/>
              </a:rPr>
              <a:t>–</a:t>
            </a:r>
            <a:r>
              <a:rPr lang="en-US" sz="2800" b="1" dirty="0" smtClean="0">
                <a:latin typeface="Garamond" pitchFamily="18" charset="0"/>
              </a:rPr>
              <a:t>   For deduction from </a:t>
            </a:r>
            <a:r>
              <a:rPr lang="en-US" sz="2800" b="1" u="sng" dirty="0" smtClean="0">
                <a:solidFill>
                  <a:srgbClr val="A50021"/>
                </a:solidFill>
                <a:latin typeface="Garamond" pitchFamily="18" charset="0"/>
              </a:rPr>
              <a:t>Salaries</a:t>
            </a:r>
          </a:p>
          <a:p>
            <a:pPr marL="0" indent="0">
              <a:buFontTx/>
              <a:buNone/>
            </a:pPr>
            <a:endParaRPr lang="en-US" sz="2800" b="1" u="sng" dirty="0" smtClean="0">
              <a:latin typeface="Garamond" pitchFamily="18" charset="0"/>
            </a:endParaRPr>
          </a:p>
          <a:p>
            <a:pPr marL="0" indent="0"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	Form No.26Q </a:t>
            </a:r>
            <a:r>
              <a:rPr lang="en-US" sz="2800" b="1" dirty="0" smtClean="0">
                <a:latin typeface="Garamond" pitchFamily="18" charset="0"/>
              </a:rPr>
              <a:t>-   For deduction from </a:t>
            </a:r>
            <a:r>
              <a:rPr lang="en-US" sz="2800" b="1" u="sng" dirty="0" smtClean="0">
                <a:solidFill>
                  <a:srgbClr val="A50021"/>
                </a:solidFill>
                <a:latin typeface="Garamond" pitchFamily="18" charset="0"/>
              </a:rPr>
              <a:t>other payments</a:t>
            </a:r>
            <a:endParaRPr lang="en-US" sz="2800" b="1" dirty="0">
              <a:solidFill>
                <a:srgbClr val="A50021"/>
              </a:solidFill>
              <a:latin typeface="Garamond" pitchFamily="18" charset="0"/>
            </a:endParaRPr>
          </a:p>
          <a:p>
            <a:pPr marL="0" indent="0">
              <a:buFontTx/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 marL="0" indent="0" algn="just"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	FormNo.27Q</a:t>
            </a:r>
            <a:r>
              <a:rPr lang="en-US" sz="2800" b="1" dirty="0" smtClean="0">
                <a:latin typeface="Garamond" pitchFamily="18" charset="0"/>
              </a:rPr>
              <a:t> -    For deduction from </a:t>
            </a:r>
            <a:r>
              <a:rPr lang="en-US" sz="2800" b="1" u="sng" dirty="0" smtClean="0">
                <a:solidFill>
                  <a:srgbClr val="A50021"/>
                </a:solidFill>
                <a:latin typeface="Garamond" pitchFamily="18" charset="0"/>
              </a:rPr>
              <a:t>payments to </a:t>
            </a:r>
          </a:p>
          <a:p>
            <a:pPr marL="457200" lvl="4" indent="0" algn="just">
              <a:buFontTx/>
              <a:buNone/>
            </a:pPr>
            <a:r>
              <a:rPr lang="en-US" sz="2800" b="1" dirty="0" smtClean="0">
                <a:solidFill>
                  <a:srgbClr val="A50021"/>
                </a:solidFill>
                <a:latin typeface="Garamond" pitchFamily="18" charset="0"/>
              </a:rPr>
              <a:t>			        </a:t>
            </a:r>
            <a:r>
              <a:rPr lang="en-US" sz="2800" b="1" u="sng" dirty="0" smtClean="0">
                <a:solidFill>
                  <a:srgbClr val="A50021"/>
                </a:solidFill>
                <a:latin typeface="Garamond" pitchFamily="18" charset="0"/>
              </a:rPr>
              <a:t>Non-resident</a:t>
            </a:r>
          </a:p>
          <a:p>
            <a:pPr marL="457200" lvl="4" indent="0" algn="just">
              <a:buFontTx/>
              <a:buNone/>
            </a:pPr>
            <a:endParaRPr lang="en-US" sz="2800" b="1" u="sng" dirty="0" smtClean="0">
              <a:latin typeface="Garamond" pitchFamily="18" charset="0"/>
            </a:endParaRPr>
          </a:p>
          <a:p>
            <a:pPr marL="457200" lvl="4" indent="0"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	Form No. 27</a:t>
            </a:r>
            <a:r>
              <a:rPr lang="en-US" sz="2500" b="1" dirty="0" smtClean="0">
                <a:solidFill>
                  <a:srgbClr val="C00000"/>
                </a:solidFill>
                <a:latin typeface="Garamond" pitchFamily="18" charset="0"/>
              </a:rPr>
              <a:t>EQ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- </a:t>
            </a:r>
            <a:r>
              <a:rPr lang="en-US" sz="2800" b="1" dirty="0" smtClean="0">
                <a:latin typeface="Garamond" pitchFamily="18" charset="0"/>
              </a:rPr>
              <a:t>For </a:t>
            </a:r>
            <a:r>
              <a:rPr lang="en-US" sz="2800" b="1" u="sng" dirty="0" smtClean="0">
                <a:solidFill>
                  <a:srgbClr val="A50021"/>
                </a:solidFill>
                <a:latin typeface="Garamond" pitchFamily="18" charset="0"/>
              </a:rPr>
              <a:t>TCS Returns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sz="3400" dirty="0" smtClean="0">
                <a:solidFill>
                  <a:schemeClr val="bg1"/>
                </a:solidFill>
                <a:latin typeface="Algerian" pitchFamily="82" charset="0"/>
              </a:rPr>
              <a:t>Information Required  for filling of E-TDS Return</a:t>
            </a:r>
            <a:r>
              <a:rPr lang="en-US" dirty="0" smtClean="0">
                <a:solidFill>
                  <a:schemeClr val="bg1"/>
                </a:solidFill>
              </a:rPr>
              <a:t>..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248150"/>
          </a:xfrm>
        </p:spPr>
        <p:txBody>
          <a:bodyPr/>
          <a:lstStyle/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TAN (</a:t>
            </a:r>
            <a:r>
              <a:rPr lang="en-IN" dirty="0" err="1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Deductor</a:t>
            </a:r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TAN) </a:t>
            </a:r>
          </a:p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Employee Name</a:t>
            </a:r>
          </a:p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Employee PAN</a:t>
            </a:r>
          </a:p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Month wise Gross amount paid </a:t>
            </a:r>
          </a:p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Month wise TDS Deducted</a:t>
            </a:r>
          </a:p>
          <a:p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BIN / </a:t>
            </a:r>
            <a:r>
              <a:rPr lang="en-IN" dirty="0" err="1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Challan</a:t>
            </a:r>
            <a:r>
              <a:rPr lang="en-IN" dirty="0" smtClean="0">
                <a:solidFill>
                  <a:srgbClr val="5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Details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  <a:effectLst/>
                <a:latin typeface="Bookman Old Style" charset="0"/>
                <a:ea typeface="Bookman Old Style" charset="0"/>
                <a:cs typeface="Bookman Old Style" charset="0"/>
              </a:rPr>
              <a:t>Do’s  for challans</a:t>
            </a:r>
            <a:endParaRPr lang="en-IN" b="1" u="sng" dirty="0">
              <a:solidFill>
                <a:srgbClr val="FF0000"/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1671" y="1000108"/>
            <a:ext cx="8085130" cy="5482991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Centaur" pitchFamily="18" charset="0"/>
              </a:rPr>
              <a:t>Use only </a:t>
            </a:r>
            <a:r>
              <a:rPr lang="en-US" b="1" u="sng" dirty="0" smtClean="0">
                <a:latin typeface="Centaur" pitchFamily="18" charset="0"/>
              </a:rPr>
              <a:t>TDS/TCS </a:t>
            </a:r>
            <a:r>
              <a:rPr lang="en-US" b="1" u="sng" dirty="0" err="1" smtClean="0">
                <a:latin typeface="Centaur" pitchFamily="18" charset="0"/>
              </a:rPr>
              <a:t>challan</a:t>
            </a:r>
            <a:r>
              <a:rPr lang="en-US" b="1" u="sng" dirty="0" smtClean="0">
                <a:latin typeface="Centaur" pitchFamily="18" charset="0"/>
              </a:rPr>
              <a:t> </a:t>
            </a:r>
            <a:r>
              <a:rPr lang="en-US" b="1" dirty="0" smtClean="0">
                <a:latin typeface="Centaur" pitchFamily="18" charset="0"/>
              </a:rPr>
              <a:t>– Form ITNS 281</a:t>
            </a:r>
          </a:p>
          <a:p>
            <a:r>
              <a:rPr lang="en-US" b="1" dirty="0" smtClean="0">
                <a:latin typeface="Centaur" pitchFamily="18" charset="0"/>
              </a:rPr>
              <a:t>Quote  TAN correctly and legibly</a:t>
            </a:r>
          </a:p>
          <a:p>
            <a:r>
              <a:rPr lang="en-US" b="1" dirty="0" smtClean="0">
                <a:latin typeface="Centaur" pitchFamily="18" charset="0"/>
              </a:rPr>
              <a:t>Use </a:t>
            </a:r>
            <a:r>
              <a:rPr lang="en-US" b="1" u="sng" dirty="0" smtClean="0">
                <a:latin typeface="Centaur" pitchFamily="18" charset="0"/>
              </a:rPr>
              <a:t>separate challan </a:t>
            </a:r>
            <a:r>
              <a:rPr lang="en-US" b="1" dirty="0" smtClean="0">
                <a:latin typeface="Centaur" pitchFamily="18" charset="0"/>
              </a:rPr>
              <a:t>for each section – no clubbing</a:t>
            </a:r>
          </a:p>
          <a:p>
            <a:r>
              <a:rPr lang="en-US" b="1" dirty="0" smtClean="0">
                <a:latin typeface="Centaur" pitchFamily="18" charset="0"/>
              </a:rPr>
              <a:t>Use </a:t>
            </a:r>
            <a:r>
              <a:rPr lang="en-US" b="1" u="sng" dirty="0" smtClean="0">
                <a:latin typeface="Centaur" pitchFamily="18" charset="0"/>
              </a:rPr>
              <a:t>separate challan </a:t>
            </a:r>
            <a:r>
              <a:rPr lang="en-US" b="1" dirty="0" smtClean="0">
                <a:latin typeface="Centaur" pitchFamily="18" charset="0"/>
              </a:rPr>
              <a:t>for corporate/non-corporate </a:t>
            </a:r>
            <a:r>
              <a:rPr lang="en-US" b="1" dirty="0" err="1" smtClean="0">
                <a:latin typeface="Centaur" pitchFamily="18" charset="0"/>
              </a:rPr>
              <a:t>deductees</a:t>
            </a:r>
            <a:r>
              <a:rPr lang="en-US" b="1" dirty="0" smtClean="0">
                <a:latin typeface="Centaur" pitchFamily="18" charset="0"/>
              </a:rPr>
              <a:t> – no clubbing</a:t>
            </a:r>
          </a:p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  <a:t>Don’ts for challans</a:t>
            </a:r>
            <a:endParaRPr lang="en-US" sz="3200" b="1" dirty="0" smtClean="0">
              <a:solidFill>
                <a:srgbClr val="FF0000"/>
              </a:solidFill>
              <a:latin typeface="Centaur" pitchFamily="18" charset="0"/>
            </a:endParaRPr>
          </a:p>
          <a:p>
            <a:r>
              <a:rPr lang="en-US" b="1" dirty="0">
                <a:latin typeface="Centaur" pitchFamily="18" charset="0"/>
              </a:rPr>
              <a:t>Do not quote PAN in place of </a:t>
            </a:r>
            <a:r>
              <a:rPr lang="en-US" b="1" dirty="0" smtClean="0">
                <a:latin typeface="Centaur" pitchFamily="18" charset="0"/>
              </a:rPr>
              <a:t>TAN</a:t>
            </a:r>
          </a:p>
          <a:p>
            <a:r>
              <a:rPr lang="en-US" b="1" dirty="0" smtClean="0">
                <a:latin typeface="Centaur" pitchFamily="18" charset="0"/>
              </a:rPr>
              <a:t>Do not mix up  F.Y and  A.Y</a:t>
            </a:r>
          </a:p>
          <a:p>
            <a:r>
              <a:rPr lang="en-US" b="1" dirty="0" smtClean="0">
                <a:latin typeface="Centaur" pitchFamily="18" charset="0"/>
              </a:rPr>
              <a:t>Do not use different TANs in different </a:t>
            </a:r>
            <a:r>
              <a:rPr lang="en-US" b="1" dirty="0" err="1" smtClean="0">
                <a:latin typeface="Centaur" pitchFamily="18" charset="0"/>
              </a:rPr>
              <a:t>challans</a:t>
            </a:r>
            <a:r>
              <a:rPr lang="en-US" b="1" dirty="0" smtClean="0">
                <a:latin typeface="Centaur" pitchFamily="18" charset="0"/>
              </a:rPr>
              <a:t> (surrender duplicate TANs)</a:t>
            </a:r>
          </a:p>
          <a:p>
            <a:r>
              <a:rPr lang="en-US" b="1" dirty="0" smtClean="0">
                <a:latin typeface="Centaur" pitchFamily="18" charset="0"/>
              </a:rPr>
              <a:t>Do not wait till due date when paying by </a:t>
            </a:r>
            <a:r>
              <a:rPr lang="en-US" b="1" dirty="0" err="1" smtClean="0">
                <a:latin typeface="Centaur" pitchFamily="18" charset="0"/>
              </a:rPr>
              <a:t>cheque</a:t>
            </a:r>
            <a:r>
              <a:rPr lang="en-US" b="1" dirty="0" smtClean="0">
                <a:latin typeface="Centaur" pitchFamily="18" charset="0"/>
              </a:rPr>
              <a:t>.</a:t>
            </a:r>
          </a:p>
          <a:p>
            <a:r>
              <a:rPr lang="en-US" b="1" dirty="0" smtClean="0">
                <a:latin typeface="Centaur" pitchFamily="18" charset="0"/>
              </a:rPr>
              <a:t>Do not forget to check if CIN is stamped on counterfoil.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374900"/>
            <a:ext cx="7787952" cy="7635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200" dirty="0" smtClean="0">
                <a:solidFill>
                  <a:srgbClr val="FF0000"/>
                </a:solidFill>
                <a:latin typeface="Franklin Gothic Heavy" pitchFamily="34" charset="0"/>
              </a:rPr>
              <a:t>TAN</a:t>
            </a:r>
            <a:endParaRPr lang="en-US" sz="4200" dirty="0">
              <a:solidFill>
                <a:srgbClr val="FF0000"/>
              </a:solidFill>
              <a:latin typeface="Franklin Gothic Heavy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4375" y="1357299"/>
            <a:ext cx="7635250" cy="49730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TAN: Tax deduction/collection Account Number</a:t>
            </a:r>
          </a:p>
          <a:p>
            <a:r>
              <a:rPr lang="en-US" dirty="0" smtClean="0"/>
              <a:t>10 characters – example:  </a:t>
            </a:r>
            <a:r>
              <a:rPr lang="en-US" b="1" dirty="0" smtClean="0"/>
              <a:t>PTNA 01234 A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smtClean="0"/>
              <a:t>Every </a:t>
            </a:r>
            <a:r>
              <a:rPr lang="en-US" dirty="0" err="1" smtClean="0"/>
              <a:t>deductor</a:t>
            </a:r>
            <a:r>
              <a:rPr lang="en-US" dirty="0" smtClean="0"/>
              <a:t> should have/obtain a TAN. </a:t>
            </a:r>
          </a:p>
          <a:p>
            <a:r>
              <a:rPr lang="en-US" dirty="0" smtClean="0"/>
              <a:t>Quote correct TAN in TDS returns,  challans and TDS certificates </a:t>
            </a:r>
          </a:p>
          <a:p>
            <a:r>
              <a:rPr lang="en-US" b="1" u="sng" dirty="0" smtClean="0"/>
              <a:t>IF No TAN - Apply in Form 49 B at TIN FC</a:t>
            </a:r>
          </a:p>
          <a:p>
            <a:r>
              <a:rPr lang="en-US" i="1" dirty="0" smtClean="0"/>
              <a:t>Surrender duplicate TANs</a:t>
            </a:r>
          </a:p>
          <a:p>
            <a:r>
              <a:rPr lang="en-US" dirty="0" smtClean="0"/>
              <a:t>Not sure of your TAN - Contact TDS officer to know correct TAN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In-case of new DDO/change in address/contact numbers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P</a:t>
            </a:r>
            <a:r>
              <a:rPr lang="en-US" u="sng" dirty="0" smtClean="0">
                <a:solidFill>
                  <a:srgbClr val="FF0000"/>
                </a:solidFill>
              </a:rPr>
              <a:t>lease update your TRACES profile regularly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Bookman Old Style" charset="0"/>
                <a:ea typeface="Bookman Old Style" charset="0"/>
                <a:cs typeface="Bookman Old Style" charset="0"/>
              </a:rPr>
              <a:t>Remedial action for errors</a:t>
            </a:r>
            <a:r>
              <a:rPr lang="en-US" sz="6000" dirty="0" smtClean="0">
                <a:solidFill>
                  <a:srgbClr val="C00000"/>
                </a:solidFill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IN" dirty="0">
              <a:solidFill>
                <a:srgbClr val="C00000"/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88840"/>
            <a:ext cx="8229600" cy="4488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Correction of PAN/TAN, Asst. Year, Amt. –          </a:t>
            </a:r>
            <a:r>
              <a:rPr lang="en-US" b="1" i="1" dirty="0"/>
              <a:t>C</a:t>
            </a:r>
            <a:r>
              <a:rPr lang="en-US" b="1" i="1" dirty="0" smtClean="0"/>
              <a:t>ontact Bank</a:t>
            </a:r>
            <a:r>
              <a:rPr lang="en-US" i="1" dirty="0" smtClean="0"/>
              <a:t> </a:t>
            </a:r>
            <a:r>
              <a:rPr lang="en-US" i="1" u="sng" dirty="0" smtClean="0">
                <a:solidFill>
                  <a:srgbClr val="FF0000"/>
                </a:solidFill>
              </a:rPr>
              <a:t>within 7 days</a:t>
            </a:r>
            <a:r>
              <a:rPr lang="en-US" i="1" u="sng" dirty="0" smtClean="0"/>
              <a:t> </a:t>
            </a:r>
            <a:r>
              <a:rPr lang="en-US" i="1" dirty="0" smtClean="0"/>
              <a:t>from the date of challan deposited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Correction of Major Head/Minor Head Nature of Payment </a:t>
            </a:r>
            <a:r>
              <a:rPr lang="en-US" dirty="0"/>
              <a:t> </a:t>
            </a:r>
            <a:r>
              <a:rPr lang="en-US" dirty="0" smtClean="0"/>
              <a:t>                                                                </a:t>
            </a:r>
            <a:r>
              <a:rPr lang="en-US" b="1" i="1" dirty="0" smtClean="0"/>
              <a:t>Contact Bank </a:t>
            </a:r>
            <a:r>
              <a:rPr lang="en-US" i="1" u="sng" dirty="0" smtClean="0">
                <a:solidFill>
                  <a:srgbClr val="FF0000"/>
                </a:solidFill>
              </a:rPr>
              <a:t>within 3 month</a:t>
            </a:r>
            <a:r>
              <a:rPr lang="en-US" i="1" dirty="0" smtClean="0">
                <a:solidFill>
                  <a:srgbClr val="FF0000"/>
                </a:solidFill>
              </a:rPr>
              <a:t>s </a:t>
            </a:r>
            <a:r>
              <a:rPr lang="en-US" i="1" dirty="0" smtClean="0"/>
              <a:t>from the date of challan deposited.</a:t>
            </a:r>
          </a:p>
          <a:p>
            <a:endParaRPr lang="en-US" i="1" dirty="0" smtClean="0"/>
          </a:p>
          <a:p>
            <a:r>
              <a:rPr lang="en-US" dirty="0"/>
              <a:t>File Revised statement.</a:t>
            </a:r>
          </a:p>
          <a:p>
            <a:endParaRPr lang="en-US" i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Issue of TDS certificate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  <p:sp>
        <p:nvSpPr>
          <p:cNvPr id="50178" name="Content Placeholder 1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077200" cy="42545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The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deductor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 has to issue </a:t>
            </a:r>
            <a:r>
              <a:rPr lang="en-US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78B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tka Heading" pitchFamily="2" charset="0"/>
              </a:rPr>
              <a:t>Form 16(salary), Form 16A (Non-salary), Form 27D ( TCS) to the </a:t>
            </a:r>
            <a:r>
              <a:rPr lang="en-US" sz="2800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78B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tka Heading" pitchFamily="2" charset="0"/>
              </a:rPr>
              <a:t>deductees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.</a:t>
            </a:r>
          </a:p>
          <a:p>
            <a:endParaRPr lang="en-US" sz="28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tka Heading" pitchFamily="2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Form 16/16A/27D has to be issued only after downloading from TRACES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itchFamily="2" charset="0"/>
              </a:rPr>
              <a:t>(CBDT Circular No.4/2013 dated 14/04/2013).</a:t>
            </a:r>
            <a:endParaRPr lang="en-US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tka Heading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rgbClr val="A50021"/>
                </a:solidFill>
              </a:rPr>
              <a:t>Due dates (of issuing certificates)..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www.tdscpc.gov.in</a:t>
            </a:r>
            <a:endParaRPr lang="en-US"/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81000" y="1905000"/>
            <a:ext cx="1524000" cy="14478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 dirty="0"/>
              <a:t>Form</a:t>
            </a:r>
          </a:p>
          <a:p>
            <a:pPr algn="ctr"/>
            <a:r>
              <a:rPr lang="en-US" altLang="en-US" sz="3200" dirty="0"/>
              <a:t> No 16</a:t>
            </a: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1981200" y="1905000"/>
            <a:ext cx="1828800" cy="1447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 dirty="0"/>
              <a:t>Annual</a:t>
            </a:r>
          </a:p>
        </p:txBody>
      </p:sp>
      <p:sp>
        <p:nvSpPr>
          <p:cNvPr id="68613" name="Rectangle 6"/>
          <p:cNvSpPr>
            <a:spLocks noChangeArrowheads="1"/>
          </p:cNvSpPr>
          <p:nvPr/>
        </p:nvSpPr>
        <p:spPr bwMode="auto">
          <a:xfrm>
            <a:off x="3886200" y="1905000"/>
            <a:ext cx="4876800" cy="1447800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 dirty="0"/>
              <a:t>Within </a:t>
            </a:r>
            <a:r>
              <a:rPr lang="en-US" altLang="en-US" sz="3200" dirty="0" smtClean="0"/>
              <a:t>15</a:t>
            </a:r>
            <a:r>
              <a:rPr lang="en-US" altLang="en-US" sz="3200" baseline="30000" dirty="0" smtClean="0"/>
              <a:t>th</a:t>
            </a:r>
            <a:r>
              <a:rPr lang="en-US" altLang="en-US" sz="3200" dirty="0" smtClean="0"/>
              <a:t> June</a:t>
            </a:r>
            <a:endParaRPr lang="en-US" altLang="en-US" sz="3200" dirty="0"/>
          </a:p>
        </p:txBody>
      </p:sp>
      <p:sp>
        <p:nvSpPr>
          <p:cNvPr id="68614" name="Rectangle 7"/>
          <p:cNvSpPr>
            <a:spLocks noChangeArrowheads="1"/>
          </p:cNvSpPr>
          <p:nvPr/>
        </p:nvSpPr>
        <p:spPr bwMode="auto">
          <a:xfrm>
            <a:off x="381000" y="3886200"/>
            <a:ext cx="1447800" cy="14478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 dirty="0"/>
              <a:t>Form </a:t>
            </a:r>
          </a:p>
          <a:p>
            <a:pPr algn="ctr"/>
            <a:r>
              <a:rPr lang="en-US" altLang="en-US" sz="3200" dirty="0"/>
              <a:t>No 16A</a:t>
            </a:r>
          </a:p>
        </p:txBody>
      </p:sp>
      <p:sp>
        <p:nvSpPr>
          <p:cNvPr id="68615" name="Rectangle 8"/>
          <p:cNvSpPr>
            <a:spLocks noChangeArrowheads="1"/>
          </p:cNvSpPr>
          <p:nvPr/>
        </p:nvSpPr>
        <p:spPr bwMode="auto">
          <a:xfrm>
            <a:off x="1905000" y="3886200"/>
            <a:ext cx="1905000" cy="1447800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 dirty="0"/>
              <a:t>Quarterly </a:t>
            </a:r>
          </a:p>
        </p:txBody>
      </p:sp>
      <p:sp>
        <p:nvSpPr>
          <p:cNvPr id="68616" name="Rectangle 9"/>
          <p:cNvSpPr>
            <a:spLocks noChangeArrowheads="1"/>
          </p:cNvSpPr>
          <p:nvPr/>
        </p:nvSpPr>
        <p:spPr bwMode="auto">
          <a:xfrm>
            <a:off x="3886200" y="3886200"/>
            <a:ext cx="4876800" cy="1447800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800" dirty="0"/>
              <a:t>Within 15 days from the last </a:t>
            </a:r>
          </a:p>
          <a:p>
            <a:pPr algn="ctr"/>
            <a:r>
              <a:rPr lang="en-US" altLang="en-US" sz="2800" dirty="0"/>
              <a:t>date  of filing quarterly </a:t>
            </a:r>
          </a:p>
          <a:p>
            <a:pPr algn="ctr"/>
            <a:r>
              <a:rPr lang="en-US" altLang="en-US" sz="2800" dirty="0"/>
              <a:t>statement</a:t>
            </a:r>
            <a:r>
              <a:rPr lang="en-US" altLang="en-US" dirty="0"/>
              <a:t> </a:t>
            </a:r>
          </a:p>
        </p:txBody>
      </p:sp>
      <p:sp>
        <p:nvSpPr>
          <p:cNvPr id="10" name="Up Arrow Callout 9"/>
          <p:cNvSpPr/>
          <p:nvPr/>
        </p:nvSpPr>
        <p:spPr>
          <a:xfrm>
            <a:off x="381000" y="5562600"/>
            <a:ext cx="8305800" cy="1143000"/>
          </a:xfrm>
          <a:prstGeom prst="upArrowCallout">
            <a:avLst>
              <a:gd name="adj1" fmla="val 15154"/>
              <a:gd name="adj2" fmla="val 13924"/>
              <a:gd name="adj3" fmla="val 25000"/>
              <a:gd name="adj4" fmla="val 6497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TO BE DOWNLOADED FROM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Income Tax Website…..www.tdscpc.gov.in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Eras Bd BT" pitchFamily="34" charset="0"/>
              </a:rPr>
              <a:t>INTRODUCTION</a:t>
            </a:r>
            <a:endParaRPr lang="en-US" dirty="0">
              <a:solidFill>
                <a:schemeClr val="tx1"/>
              </a:solidFill>
              <a:latin typeface="Eras Bd BT" pitchFamily="34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7638"/>
            <a:ext cx="8229600" cy="4525963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tx1"/>
                </a:solidFill>
                <a:latin typeface="Bookman Old Style" pitchFamily="18" charset="0"/>
              </a:rPr>
              <a:t>It is not another type of Tax rather </a:t>
            </a:r>
            <a:r>
              <a:rPr lang="en-IN" sz="2800" i="1" dirty="0">
                <a:solidFill>
                  <a:schemeClr val="tx1"/>
                </a:solidFill>
                <a:latin typeface="Bookman Old Style" pitchFamily="18" charset="0"/>
              </a:rPr>
              <a:t>a way of collection </a:t>
            </a:r>
            <a:r>
              <a:rPr lang="en-IN" sz="2800" i="1" dirty="0" smtClean="0">
                <a:solidFill>
                  <a:schemeClr val="tx1"/>
                </a:solidFill>
                <a:latin typeface="Bookman Old Style" pitchFamily="18" charset="0"/>
              </a:rPr>
              <a:t>of Income </a:t>
            </a:r>
            <a:r>
              <a:rPr lang="en-IN" sz="2800" i="1" dirty="0">
                <a:solidFill>
                  <a:schemeClr val="tx1"/>
                </a:solidFill>
                <a:latin typeface="Bookman Old Style" pitchFamily="18" charset="0"/>
              </a:rPr>
              <a:t>tax</a:t>
            </a:r>
            <a:r>
              <a:rPr lang="en-IN" sz="2800" i="1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en-IN" sz="2800" dirty="0">
                <a:solidFill>
                  <a:schemeClr val="tx1"/>
                </a:solidFill>
                <a:latin typeface="Bookman Old Style" pitchFamily="18" charset="0"/>
              </a:rPr>
              <a:t>A </a:t>
            </a:r>
            <a:r>
              <a:rPr lang="en-IN" sz="2800" dirty="0" smtClean="0">
                <a:solidFill>
                  <a:schemeClr val="tx1"/>
                </a:solidFill>
                <a:latin typeface="Bookman Old Style" pitchFamily="18" charset="0"/>
              </a:rPr>
              <a:t>tax paid in advance.</a:t>
            </a:r>
          </a:p>
          <a:p>
            <a:pPr algn="just"/>
            <a:r>
              <a:rPr lang="en-IN" sz="2800" dirty="0">
                <a:latin typeface="Bookman Old Style" pitchFamily="18" charset="0"/>
              </a:rPr>
              <a:t>P</a:t>
            </a:r>
            <a:r>
              <a:rPr lang="en-IN" sz="2800" dirty="0" smtClean="0">
                <a:solidFill>
                  <a:schemeClr val="tx1"/>
                </a:solidFill>
                <a:latin typeface="Bookman Old Style" pitchFamily="18" charset="0"/>
              </a:rPr>
              <a:t>rinciple </a:t>
            </a:r>
            <a:r>
              <a:rPr lang="en-IN" sz="2800" dirty="0">
                <a:solidFill>
                  <a:schemeClr val="tx1"/>
                </a:solidFill>
                <a:latin typeface="Bookman Old Style" pitchFamily="18" charset="0"/>
              </a:rPr>
              <a:t>of “</a:t>
            </a:r>
            <a:r>
              <a:rPr lang="en-IN" sz="2800" i="1" dirty="0">
                <a:solidFill>
                  <a:schemeClr val="tx1"/>
                </a:solidFill>
                <a:latin typeface="Bookman Old Style" pitchFamily="18" charset="0"/>
              </a:rPr>
              <a:t>pay as you earn</a:t>
            </a:r>
            <a:r>
              <a:rPr lang="en-IN" sz="2800" dirty="0" smtClean="0">
                <a:solidFill>
                  <a:schemeClr val="tx1"/>
                </a:solidFill>
                <a:latin typeface="Bookman Old Style" pitchFamily="18" charset="0"/>
              </a:rPr>
              <a:t>”</a:t>
            </a:r>
          </a:p>
          <a:p>
            <a:pPr algn="just"/>
            <a:r>
              <a:rPr lang="en-IN" sz="2800" b="1" dirty="0">
                <a:solidFill>
                  <a:schemeClr val="tx1"/>
                </a:solidFill>
                <a:latin typeface="Bookman Old Style" pitchFamily="18" charset="0"/>
              </a:rPr>
              <a:t>Onus of compliance </a:t>
            </a:r>
            <a:r>
              <a:rPr lang="en-IN" sz="2800" b="1" dirty="0" smtClean="0">
                <a:solidFill>
                  <a:schemeClr val="tx1"/>
                </a:solidFill>
                <a:latin typeface="Bookman Old Style" pitchFamily="18" charset="0"/>
              </a:rPr>
              <a:t>is on the Payer,i.e, </a:t>
            </a:r>
            <a:r>
              <a:rPr lang="en-IN" sz="2800" i="1" dirty="0" smtClean="0">
                <a:solidFill>
                  <a:schemeClr val="tx1"/>
                </a:solidFill>
                <a:latin typeface="Bookman Old Style" pitchFamily="18" charset="0"/>
              </a:rPr>
              <a:t>one who incurs the expenditure </a:t>
            </a:r>
            <a:r>
              <a:rPr lang="en-IN" sz="2800" i="1" dirty="0">
                <a:solidFill>
                  <a:schemeClr val="tx1"/>
                </a:solidFill>
                <a:latin typeface="Bookman Old Style" pitchFamily="18" charset="0"/>
              </a:rPr>
              <a:t>instead of actual taxpayer </a:t>
            </a:r>
            <a:r>
              <a:rPr lang="en-IN" sz="2800" dirty="0" smtClean="0">
                <a:solidFill>
                  <a:schemeClr val="tx1"/>
                </a:solidFill>
                <a:latin typeface="Bookman Old Style" pitchFamily="18" charset="0"/>
              </a:rPr>
              <a:t>i.e. assessee, under </a:t>
            </a:r>
            <a:r>
              <a:rPr lang="en-IN" sz="2800" dirty="0">
                <a:solidFill>
                  <a:schemeClr val="tx1"/>
                </a:solidFill>
                <a:latin typeface="Bookman Old Style" pitchFamily="18" charset="0"/>
              </a:rPr>
              <a:t>Income Tax Act 1961</a:t>
            </a:r>
            <a:r>
              <a:rPr lang="en-IN" sz="28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6705600" cy="6096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A50021"/>
                </a:solidFill>
              </a:rPr>
              <a:t>Consequences of Default ..</a:t>
            </a:r>
            <a:endParaRPr lang="en-US" dirty="0">
              <a:solidFill>
                <a:srgbClr val="A5002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www.tdscpc.gov.in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2954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6668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INTEREST LIABILITY</a:t>
            </a: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Consequences in case of </a:t>
            </a:r>
            <a:b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failure to</a:t>
            </a: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remit / deduct </a:t>
            </a:r>
            <a:r>
              <a:rPr 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the TDS</a:t>
            </a:r>
            <a:endParaRPr lang="en-US" sz="3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286000"/>
            <a:ext cx="8229600" cy="4095750"/>
          </a:xfrm>
        </p:spPr>
        <p:txBody>
          <a:bodyPr/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Bodoni MT" pitchFamily="18" charset="0"/>
              </a:rPr>
              <a:t>In case of </a:t>
            </a:r>
            <a:r>
              <a:rPr lang="en-US" sz="2800" b="1" u="sng" dirty="0" smtClean="0">
                <a:solidFill>
                  <a:srgbClr val="C00000"/>
                </a:solidFill>
                <a:latin typeface="Bodoni MT" pitchFamily="18" charset="0"/>
              </a:rPr>
              <a:t>failure to remit</a:t>
            </a:r>
            <a:r>
              <a:rPr lang="en-US" sz="2800" b="1" dirty="0" smtClean="0">
                <a:solidFill>
                  <a:srgbClr val="C00000"/>
                </a:solidFill>
                <a:latin typeface="Bodoni MT" pitchFamily="18" charset="0"/>
              </a:rPr>
              <a:t>, Interest</a:t>
            </a:r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 at the rate of </a:t>
            </a:r>
            <a:r>
              <a:rPr lang="en-US" sz="2800" b="1" dirty="0" smtClean="0">
                <a:solidFill>
                  <a:srgbClr val="C00000"/>
                </a:solidFill>
                <a:latin typeface="Bodoni MT" pitchFamily="18" charset="0"/>
              </a:rPr>
              <a:t>1.5% </a:t>
            </a:r>
            <a:r>
              <a:rPr lang="en-US" sz="2800" b="1" dirty="0" err="1" smtClean="0">
                <a:solidFill>
                  <a:srgbClr val="C00000"/>
                </a:solidFill>
                <a:latin typeface="Bodoni MT" pitchFamily="18" charset="0"/>
              </a:rPr>
              <a:t>p.m</a:t>
            </a:r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, from the date of deduction to the date of actual payment,  u/s 201(1A) of IT Act,1961.</a:t>
            </a:r>
          </a:p>
          <a:p>
            <a:pPr algn="just"/>
            <a:endParaRPr lang="en-US" sz="2800" b="1" dirty="0" smtClean="0">
              <a:solidFill>
                <a:srgbClr val="002060"/>
              </a:solidFill>
              <a:latin typeface="Bodoni MT" pitchFamily="18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In case of </a:t>
            </a:r>
            <a:r>
              <a:rPr lang="en-US" sz="2800" b="1" u="sng" dirty="0" smtClean="0">
                <a:solidFill>
                  <a:srgbClr val="C00000"/>
                </a:solidFill>
                <a:latin typeface="Bodoni MT" pitchFamily="18" charset="0"/>
              </a:rPr>
              <a:t>failure to deduct </a:t>
            </a:r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TDS, </a:t>
            </a:r>
            <a:r>
              <a:rPr lang="en-US" sz="2800" b="1" dirty="0" smtClean="0">
                <a:solidFill>
                  <a:srgbClr val="C00000"/>
                </a:solidFill>
                <a:latin typeface="Bodoni MT" pitchFamily="18" charset="0"/>
              </a:rPr>
              <a:t>interest</a:t>
            </a:r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 at the rate of </a:t>
            </a:r>
            <a:r>
              <a:rPr lang="en-US" sz="2800" b="1" dirty="0" smtClean="0">
                <a:solidFill>
                  <a:srgbClr val="C00000"/>
                </a:solidFill>
                <a:latin typeface="Bodoni MT" pitchFamily="18" charset="0"/>
              </a:rPr>
              <a:t>1% </a:t>
            </a:r>
            <a:r>
              <a:rPr lang="en-US" sz="2800" b="1" dirty="0" err="1" smtClean="0">
                <a:solidFill>
                  <a:srgbClr val="C00000"/>
                </a:solidFill>
                <a:latin typeface="Bodoni MT" pitchFamily="18" charset="0"/>
              </a:rPr>
              <a:t>p.m</a:t>
            </a:r>
            <a:r>
              <a:rPr lang="en-US" sz="2800" b="1" dirty="0" smtClean="0">
                <a:solidFill>
                  <a:srgbClr val="002060"/>
                </a:solidFill>
                <a:latin typeface="Bodoni MT" pitchFamily="18" charset="0"/>
              </a:rPr>
              <a:t> or part of the month, from the date on which tax deductable to the date of actual payment u/s 201(1) of the IT Act,1961.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14282" y="1643050"/>
            <a:ext cx="8715436" cy="500066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endPara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Bookman Old Style" charset="0"/>
              <a:cs typeface="Bookman Old Style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Failure to file TDS/TCS returns within due date attracts a fee of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Rs. 200/- per day </a:t>
            </a:r>
            <a:r>
              <a:rPr lang="en-U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till the date of filing the return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. However, such fee shall not exceed the amount of tax deductible/ collectible. 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2876" y="214290"/>
            <a:ext cx="8929718" cy="121444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Fee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 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for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 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late filing </a:t>
            </a:r>
          </a:p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of TDS/TCS returns</a:t>
            </a:r>
            <a:endParaRPr lang="en-IN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14282" y="3352800"/>
            <a:ext cx="8715436" cy="329091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Penalty for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non-filing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or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furnishing incorrect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information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 of TDS/TCS statements attracts penalty which is </a:t>
            </a:r>
            <a:r>
              <a:rPr lang="en-US" sz="28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charset="0"/>
                <a:ea typeface="Bookman Old Style" charset="0"/>
                <a:cs typeface="Bookman Old Style" charset="0"/>
              </a:rPr>
              <a:t>not less than Rs. 10,000/- and not more than Rs. 1,00,000/- </a:t>
            </a:r>
          </a:p>
          <a:p>
            <a:pPr algn="l"/>
            <a:endParaRPr lang="en-US" sz="2800" b="1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i Baiti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2876" y="1219200"/>
            <a:ext cx="8929718" cy="15240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 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Penalty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 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for </a:t>
            </a:r>
            <a:r>
              <a:rPr lang="en-US" sz="32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failure </a:t>
            </a:r>
          </a:p>
          <a:p>
            <a:pPr algn="ctr"/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to file TDS/TCS returns</a:t>
            </a:r>
            <a:endParaRPr lang="en-IN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Albertus Extra Bold" pitchFamily="34" charset="0"/>
              </a:rPr>
              <a:t>ＰＥＮＡＬＴＩＥＳ</a:t>
            </a:r>
            <a:endParaRPr lang="en-US" b="1" dirty="0">
              <a:latin typeface="Albertus Extra Bold" pitchFamily="34" charset="0"/>
            </a:endParaRPr>
          </a:p>
        </p:txBody>
      </p:sp>
      <p:graphicFrame>
        <p:nvGraphicFramePr>
          <p:cNvPr id="3" name="Content Placeholder 4"/>
          <p:cNvGraphicFramePr>
            <a:graphicFrameLocks/>
          </p:cNvGraphicFramePr>
          <p:nvPr/>
        </p:nvGraphicFramePr>
        <p:xfrm>
          <a:off x="685800" y="1371600"/>
          <a:ext cx="8029604" cy="5303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666522"/>
                <a:gridCol w="2878537"/>
                <a:gridCol w="3484545"/>
              </a:tblGrid>
              <a:tr h="66089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　</a:t>
                      </a:r>
                      <a:r>
                        <a:rPr lang="en-US" altLang="zh-TW" sz="2400" dirty="0" smtClean="0"/>
                        <a:t>S</a:t>
                      </a:r>
                      <a:r>
                        <a:rPr lang="en-US" altLang="zh-TW" sz="2400" baseline="0" dirty="0" smtClean="0"/>
                        <a:t>ECTION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CONTENT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ＡＭＯＵＮＴ</a:t>
                      </a:r>
                      <a:endParaRPr lang="en-IN" dirty="0"/>
                    </a:p>
                  </a:txBody>
                  <a:tcPr/>
                </a:tc>
              </a:tr>
              <a:tr h="3568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271C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Non deduction of tax</a:t>
                      </a:r>
                      <a:endParaRPr lang="en-IN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 the tax not</a:t>
                      </a:r>
                      <a:r>
                        <a:rPr lang="en-US" baseline="0" dirty="0" smtClean="0"/>
                        <a:t> deducted</a:t>
                      </a:r>
                      <a:endParaRPr lang="en-IN" b="1" dirty="0">
                        <a:latin typeface="+mj-lt"/>
                      </a:endParaRPr>
                    </a:p>
                  </a:txBody>
                  <a:tcPr/>
                </a:tc>
              </a:tr>
              <a:tr h="3568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271CA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 collection of tax 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Equal to the tax not</a:t>
                      </a:r>
                      <a:r>
                        <a:rPr lang="en-US" sz="1800" kern="1200" baseline="0" dirty="0" smtClean="0"/>
                        <a:t> collected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26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271H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 in submission of TDS</a:t>
                      </a:r>
                      <a:r>
                        <a:rPr lang="en-US" baseline="0" dirty="0" smtClean="0"/>
                        <a:t> returns / wrong information in statement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Minimum : Rs.10,000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Maximum</a:t>
                      </a:r>
                      <a:r>
                        <a:rPr lang="en-US" sz="1800" kern="1200" baseline="0" dirty="0" smtClean="0"/>
                        <a:t> : Rs. 1,00,000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26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272A(2)(g)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to issue TDS certificates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Rs.100 per day of default subject to maximum of the tax deducted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15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272B(2)</a:t>
                      </a:r>
                      <a:endParaRPr lang="en-IN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Non</a:t>
                      </a:r>
                      <a:r>
                        <a:rPr lang="en-US" sz="1800" kern="1200" baseline="0" dirty="0" smtClean="0"/>
                        <a:t> quoting of PAN of payee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Rs.10,000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272BB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TAN</a:t>
                      </a:r>
                      <a:r>
                        <a:rPr lang="en-US" baseline="0" dirty="0" smtClean="0"/>
                        <a:t> not obtained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Rs.10,000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8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272BB(1A)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Quoting of false</a:t>
                      </a:r>
                      <a:r>
                        <a:rPr lang="en-US" baseline="0" dirty="0" smtClean="0"/>
                        <a:t> TAN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Rs.10,000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782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221(1)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Assessee</a:t>
                      </a:r>
                      <a:r>
                        <a:rPr lang="en-US" dirty="0" smtClean="0"/>
                        <a:t> in default </a:t>
                      </a:r>
                      <a:endParaRPr lang="en-IN" b="1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Not to exceed the amount of tax in arrears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Algerian" pitchFamily="82" charset="0"/>
              </a:rPr>
              <a:t> P R O S E C U T I O N</a:t>
            </a:r>
            <a:endParaRPr lang="en-US" b="1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1293"/>
              </p:ext>
            </p:extLst>
          </p:nvPr>
        </p:nvGraphicFramePr>
        <p:xfrm>
          <a:off x="457200" y="1428734"/>
          <a:ext cx="8229600" cy="429436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66800"/>
                <a:gridCol w="3733800"/>
                <a:gridCol w="3429000"/>
              </a:tblGrid>
              <a:tr h="57150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Section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DEFAULT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PUNISHMENT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276B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Failure to credit the TDS to the Central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Imprisonment</a:t>
                      </a:r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–</a:t>
                      </a:r>
                    </a:p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3 months to 7 years</a:t>
                      </a:r>
                    </a:p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 and with fine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276BB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Failure to credit the TCS to the Central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Imprisonment</a:t>
                      </a:r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–</a:t>
                      </a:r>
                    </a:p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3 months to 7 years and with fine</a:t>
                      </a:r>
                      <a:endParaRPr lang="en-IN" sz="2000" b="1" dirty="0" smtClean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276C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Willful</a:t>
                      </a:r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attempt to evade tax</a:t>
                      </a:r>
                    </a:p>
                    <a:p>
                      <a:endParaRPr lang="en-US" sz="2000" b="1" baseline="0" dirty="0" smtClean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If the tax exceeds Rs.25,000 – </a:t>
                      </a:r>
                    </a:p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6 months to 7 yrs.</a:t>
                      </a:r>
                    </a:p>
                    <a:p>
                      <a:endParaRPr lang="en-US" sz="2000" b="1" baseline="0" dirty="0" smtClean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r>
                        <a:rPr lang="en-US" sz="2000" b="1" baseline="0" dirty="0" smtClean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In any other case -  3 months to 2 yrs.</a:t>
                      </a:r>
                      <a:endParaRPr lang="en-IN" sz="2000" b="1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571472" y="785794"/>
            <a:ext cx="8286808" cy="2500330"/>
          </a:xfrm>
        </p:spPr>
        <p:txBody>
          <a:bodyPr/>
          <a:lstStyle/>
          <a:p>
            <a:r>
              <a:rPr lang="es-UY" sz="6600" b="1" dirty="0" smtClean="0">
                <a:solidFill>
                  <a:srgbClr val="996600"/>
                </a:solidFill>
              </a:rPr>
              <a:t/>
            </a:r>
            <a:br>
              <a:rPr lang="es-UY" sz="6600" b="1" dirty="0" smtClean="0">
                <a:solidFill>
                  <a:srgbClr val="996600"/>
                </a:solidFill>
              </a:rPr>
            </a:br>
            <a:r>
              <a:rPr lang="es-UY" sz="3600" b="1" dirty="0" smtClean="0">
                <a:solidFill>
                  <a:srgbClr val="996600"/>
                </a:solidFill>
              </a:rPr>
              <a:t/>
            </a:r>
            <a:br>
              <a:rPr lang="es-UY" sz="3600" b="1" dirty="0" smtClean="0">
                <a:solidFill>
                  <a:srgbClr val="996600"/>
                </a:solidFill>
              </a:rPr>
            </a:br>
            <a:endParaRPr lang="es-ES" sz="3600" b="1" dirty="0">
              <a:solidFill>
                <a:srgbClr val="996600"/>
              </a:solidFill>
              <a:latin typeface="Berlin Sans FB Dem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2643182"/>
            <a:ext cx="864399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580000"/>
                </a:solidFill>
                <a:latin typeface="Algerian" pitchFamily="82" charset="0"/>
              </a:rPr>
              <a:t>How to avoid Defaults in TDS Statements?</a:t>
            </a:r>
            <a:endParaRPr lang="en-US" sz="3800" dirty="0">
              <a:solidFill>
                <a:srgbClr val="58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00298" y="500042"/>
            <a:ext cx="1714512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Algerian" pitchFamily="82" charset="0"/>
              </a:rPr>
              <a:t>DEDUCT</a:t>
            </a:r>
            <a:endParaRPr lang="en-US" sz="2200" dirty="0">
              <a:latin typeface="Algerian" pitchFamily="8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00430" y="1785926"/>
            <a:ext cx="1714512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Algerian" pitchFamily="82" charset="0"/>
              </a:rPr>
              <a:t>REMIT</a:t>
            </a:r>
            <a:endParaRPr lang="en-US" sz="2200" dirty="0">
              <a:latin typeface="Algerian" pitchFamily="8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00562" y="3000372"/>
            <a:ext cx="1714512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Algerian" pitchFamily="82" charset="0"/>
              </a:rPr>
              <a:t>FILE</a:t>
            </a:r>
            <a:endParaRPr lang="en-US" sz="2200" dirty="0">
              <a:latin typeface="Algerian" pitchFamily="8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500694" y="4214818"/>
            <a:ext cx="1714512" cy="100013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Algerian" pitchFamily="82" charset="0"/>
              </a:rPr>
              <a:t>SMILE</a:t>
            </a:r>
            <a:endParaRPr lang="en-US" sz="2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hlinkClick r:id="rId2"/>
              </a:rPr>
              <a:t>Patna.dcit.tds@incometax.gov.in</a:t>
            </a:r>
            <a:endParaRPr lang="en-US" b="1" u="sng" dirty="0" smtClean="0">
              <a:solidFill>
                <a:srgbClr val="FF0000"/>
              </a:solidFill>
            </a:endParaRPr>
          </a:p>
          <a:p>
            <a:r>
              <a:rPr lang="en-US" b="1" u="sng" dirty="0" smtClean="0">
                <a:solidFill>
                  <a:srgbClr val="FF0000"/>
                </a:solidFill>
              </a:rPr>
              <a:t>Patna.ito.tds@incometax.gov.in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My Documents\My Pictures\1504774336902-185842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4862"/>
            <a:ext cx="9144000" cy="6962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996600"/>
                </a:solidFill>
                <a:latin typeface="Eras Bd BT" pitchFamily="34" charset="0"/>
              </a:rPr>
              <a:t>PARTIES INVOLVED</a:t>
            </a:r>
            <a:endParaRPr lang="en-US" dirty="0">
              <a:solidFill>
                <a:srgbClr val="996600"/>
              </a:solidFill>
              <a:latin typeface="Eras Bd BT" pitchFamily="34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DEDUCTOR / DDO / CDDO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[TAN Holder]</a:t>
            </a:r>
          </a:p>
          <a:p>
            <a:endParaRPr lang="en-US" sz="28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DEDUCTEE</a:t>
            </a: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 [ PAN Holder]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DTO / STO / PAO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[AIN Holder]</a:t>
            </a:r>
          </a:p>
          <a:p>
            <a:endParaRPr lang="en-US" sz="30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3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-285784" y="1285836"/>
          <a:ext cx="971556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52176" y="357166"/>
            <a:ext cx="9020418" cy="923330"/>
          </a:xfrm>
          <a:prstGeom prst="rect">
            <a:avLst/>
          </a:prstGeom>
          <a:blipFill>
            <a:blip r:embed="rId8" cstate="print"/>
            <a:tile tx="0" ty="0" sx="100000" sy="100000" flip="none" algn="tl"/>
          </a:blip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TDS PROCESS – IN BRIEF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atin typeface="Arial Rounded MT Bold" charset="0"/>
                <a:ea typeface="Arial Rounded MT Bold" charset="0"/>
                <a:cs typeface="Arial Rounded MT Bold" charset="0"/>
              </a:rPr>
              <a:t>POINT TO REMEMBER</a:t>
            </a:r>
            <a:endParaRPr lang="en-US" u="sng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1" y="16002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SUPREME COURT HAS HELD THAT THE PERSONS RESPONSIBLE FOR DEDUCTION/COLLECTION OF TAX AT SOURCE </a:t>
            </a:r>
            <a:r>
              <a:rPr lang="en-US" sz="2400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  <a:t>ARE NOT CONCERNED WITH THE ULTIMATE RESULTS OF THE ASSESSMENTS. 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HENCE, EVEN IF THE TAXES SO DEDUCTED ARE REFUNDABLE TO THE DEDUCTEES IN THEIR OWN ASSESSMENTS (</a:t>
            </a:r>
            <a:r>
              <a:rPr lang="en-US" sz="2400" i="1" dirty="0" smtClean="0">
                <a:latin typeface="Book Antiqua" charset="0"/>
                <a:ea typeface="Book Antiqua" charset="0"/>
                <a:cs typeface="Book Antiqua" charset="0"/>
              </a:rPr>
              <a:t>SAY DUE TO THEIR INCOME BEING BELOW THE MAXIMUM AMOUNT OF INCOME NOT LIABLE TO TAX</a:t>
            </a:r>
            <a:r>
              <a:rPr lang="en-US" sz="2400" i="1" dirty="0" smtClean="0">
                <a:latin typeface="Bookman Old Style" charset="0"/>
                <a:ea typeface="Bookman Old Style" charset="0"/>
                <a:cs typeface="Bookman Old Style" charset="0"/>
              </a:rPr>
              <a:t>), </a:t>
            </a:r>
            <a:r>
              <a:rPr lang="en-US" sz="2400" dirty="0" smtClean="0">
                <a:solidFill>
                  <a:srgbClr val="FF0000"/>
                </a:solidFill>
                <a:latin typeface="Bookman Old Style" charset="0"/>
                <a:ea typeface="Bookman Old Style" charset="0"/>
                <a:cs typeface="Bookman Old Style" charset="0"/>
              </a:rPr>
              <a:t>THAT CANNOT BE A DEFENCE FOR NON-DEDUCTION</a:t>
            </a:r>
            <a:r>
              <a:rPr lang="en-US" sz="2400" dirty="0" smtClean="0">
                <a:latin typeface="Bookman Old Style" charset="0"/>
                <a:ea typeface="Bookman Old Style" charset="0"/>
                <a:cs typeface="Bookman Old Style" charset="0"/>
              </a:rPr>
              <a:t>. [</a:t>
            </a:r>
            <a:r>
              <a:rPr lang="en-US" sz="2400" i="1" dirty="0" smtClean="0">
                <a:latin typeface="Book Antiqua" charset="0"/>
                <a:ea typeface="Book Antiqua" charset="0"/>
                <a:cs typeface="Book Antiqua" charset="0"/>
              </a:rPr>
              <a:t>Aggarwal  Chamber of Commerce vs </a:t>
            </a:r>
            <a:r>
              <a:rPr lang="en-US" sz="2400" i="1" dirty="0" err="1" smtClean="0">
                <a:latin typeface="Book Antiqua" charset="0"/>
                <a:ea typeface="Book Antiqua" charset="0"/>
                <a:cs typeface="Book Antiqua" charset="0"/>
              </a:rPr>
              <a:t>Ganpat</a:t>
            </a:r>
            <a:r>
              <a:rPr lang="en-US" sz="2400" i="1" dirty="0" smtClean="0">
                <a:latin typeface="Book Antiqua" charset="0"/>
                <a:ea typeface="Book Antiqua" charset="0"/>
                <a:cs typeface="Book Antiqua" charset="0"/>
              </a:rPr>
              <a:t> Rai Hira Lal (1959) 33 ITR 245]</a:t>
            </a:r>
            <a:endParaRPr lang="en-US" sz="24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1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INCOMES SUBJECTED TO TDS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229006"/>
              </p:ext>
            </p:extLst>
          </p:nvPr>
        </p:nvGraphicFramePr>
        <p:xfrm>
          <a:off x="304800" y="914400"/>
          <a:ext cx="86106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759"/>
                <a:gridCol w="5621041"/>
                <a:gridCol w="10668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SECTIONS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TPYE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OF PAYMENTS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%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192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Salaries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193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Interest  on securities [10,000]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22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Dividends [2,500]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692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194A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Interest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other than Interest on securities *</a:t>
                      </a:r>
                    </a:p>
                    <a:p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[40,000 from bank &amp;  5,000 from other]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83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194B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Winnings from lottery or crossword puzzles</a:t>
                      </a:r>
                    </a:p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[10,000]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30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194BB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Winnings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from horse race [10,000]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30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194C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Payments to contractors</a:t>
                      </a:r>
                      <a:r>
                        <a:rPr lang="en-US" sz="2000" b="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&amp; sub-contractors</a:t>
                      </a:r>
                    </a:p>
                    <a:p>
                      <a:r>
                        <a:rPr lang="en-US" sz="2000" b="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[single-30,000, during the F.Y: 1 lakh]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 &amp; 2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194D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Insurance Commission [15,000]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22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194DA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 in respect of life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insurance policy</a:t>
                      </a:r>
                    </a:p>
                    <a:p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[1 lakhs]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49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3788"/>
              </p:ext>
            </p:extLst>
          </p:nvPr>
        </p:nvGraphicFramePr>
        <p:xfrm>
          <a:off x="304801" y="152400"/>
          <a:ext cx="8534398" cy="6538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99"/>
                <a:gridCol w="6248400"/>
                <a:gridCol w="9905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SECTIO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TYPE OF PAYMENTS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%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to NR sportsmen/sports associate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194EE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 under Nation Saving Schemes, [5,000]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2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194F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Repurchase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of units of Mutual Fund or UTI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935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194G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Commission, on sales of lottery tickets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</a:t>
                      </a: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[15,000]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244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194H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Commission / Brokerage, </a:t>
                      </a:r>
                      <a:r>
                        <a:rPr lang="en-US" sz="2000" b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etc</a:t>
                      </a:r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 [15,000]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2432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194I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Rent  [2,40,000]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 &amp;10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244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194IA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Transfer</a:t>
                      </a:r>
                      <a:r>
                        <a:rPr lang="en-US" sz="2000" b="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of</a:t>
                      </a:r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certain immovable properties </a:t>
                      </a:r>
                    </a:p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[50</a:t>
                      </a:r>
                      <a:r>
                        <a:rPr lang="en-US" sz="2000" b="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lakhs]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1952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194J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Fees for professional/technical services [30,000]</a:t>
                      </a:r>
                    </a:p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 to Call Centre Operator, </a:t>
                      </a:r>
                      <a:r>
                        <a:rPr lang="en-US" sz="2000" b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w.e.f</a:t>
                      </a:r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1/6/17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</a:p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771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194LA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 of compensation on acquisition of certain immovable property [2.50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lakhs</a:t>
                      </a:r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]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12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194LB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Interest from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Infrastructural Debt Fund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3156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194LBA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Income from units of a business trust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b="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06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57912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60734"/>
              </p:ext>
            </p:extLst>
          </p:nvPr>
        </p:nvGraphicFramePr>
        <p:xfrm>
          <a:off x="304800" y="228601"/>
          <a:ext cx="8534400" cy="633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778"/>
                <a:gridCol w="5710737"/>
                <a:gridCol w="1132885"/>
              </a:tblGrid>
              <a:tr h="4214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SECTION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TYPE OF PAYMENT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194LBB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Payments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to a unit holder in respect of units of Investments Funds u/s 115UB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6724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194LC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Income by way of interest from Indian company/ business trust (having certain business),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paid to non-resident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194LD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of certain interest to foreign institutional investors/foreign investors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195/195A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Payment to non-resident/income payable net of tax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Rates in force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196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Interest or dividend or other sum payable to Government, RBI or certain corporations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196C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Income from foreign currency bonds or shares of Indian company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10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0626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196D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Income of foreign institutional investors: Income from securities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20</a:t>
                      </a:r>
                    </a:p>
                    <a:p>
                      <a:endParaRPr lang="en-US" sz="2000" dirty="0" smtClean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1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197N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Cash withdrawal of more than 1 </a:t>
                      </a:r>
                      <a:r>
                        <a:rPr lang="en-US" sz="200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cr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in a year from bank account(s) </a:t>
                      </a:r>
                      <a:r>
                        <a:rPr lang="en-US" sz="2000" baseline="0" dirty="0" err="1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w.e.f</a:t>
                      </a:r>
                      <a:r>
                        <a:rPr lang="en-US" sz="2000" baseline="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 01/09/2019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</a:t>
                      </a:r>
                      <a:endParaRPr lang="en-US" sz="2000" dirty="0">
                        <a:latin typeface="Bookman Old Style" charset="0"/>
                        <a:ea typeface="Bookman Old Style" charset="0"/>
                        <a:cs typeface="Bookman Old Style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654219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21446</TotalTime>
  <Words>2231</Words>
  <Application>Microsoft Office PowerPoint</Application>
  <PresentationFormat>On-screen Show (4:3)</PresentationFormat>
  <Paragraphs>448</Paragraphs>
  <Slides>39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Diseño predeterminado</vt:lpstr>
      <vt:lpstr>Office Theme</vt:lpstr>
      <vt:lpstr>3_Diseño predeterminado</vt:lpstr>
      <vt:lpstr>3_Office Theme</vt:lpstr>
      <vt:lpstr>Equity</vt:lpstr>
      <vt:lpstr>Aspect</vt:lpstr>
      <vt:lpstr>TDS AWARENESS PROGRAMME</vt:lpstr>
      <vt:lpstr>TDS/TCS  TAX DEDUCTION/COLLECTION AT SOURCE</vt:lpstr>
      <vt:lpstr>INTRODUCTION</vt:lpstr>
      <vt:lpstr>PARTIES INVOLVED</vt:lpstr>
      <vt:lpstr>PowerPoint Presentation</vt:lpstr>
      <vt:lpstr>POINT TO REMEMBER</vt:lpstr>
      <vt:lpstr>INCOMES SUBJECTED TO TDS</vt:lpstr>
      <vt:lpstr>PowerPoint Presentation</vt:lpstr>
      <vt:lpstr>PowerPoint Presentation</vt:lpstr>
      <vt:lpstr>INCOME SUBJECTED TO TCS</vt:lpstr>
      <vt:lpstr>If no PAN: Double of TCS rates as above or 5%, whichever is higher</vt:lpstr>
      <vt:lpstr>(i) DEDUCTION OF TAX</vt:lpstr>
      <vt:lpstr>                                       Income Tax Slabs Applicable for: Individuals and Hindu Undivided Family (HUF) less than 60 years old </vt:lpstr>
      <vt:lpstr>PowerPoint Presentation</vt:lpstr>
      <vt:lpstr>HRA CALCULATION METHOD</vt:lpstr>
      <vt:lpstr>PowerPoint Presentation</vt:lpstr>
      <vt:lpstr>PowerPoint Presentation</vt:lpstr>
      <vt:lpstr>Mode of Remittance &amp; Time limit</vt:lpstr>
      <vt:lpstr>PowerPoint Presentation</vt:lpstr>
      <vt:lpstr>PowerPoint Presentation</vt:lpstr>
      <vt:lpstr>FILING OF E-TDS RETURNS</vt:lpstr>
      <vt:lpstr>    Due date for filling e-TDS return..</vt:lpstr>
      <vt:lpstr>Form for filing  e-TDS Returns.</vt:lpstr>
      <vt:lpstr>Information Required  for filling of E-TDS Return..</vt:lpstr>
      <vt:lpstr>Do’s  for challans</vt:lpstr>
      <vt:lpstr>TAN</vt:lpstr>
      <vt:lpstr>Remedial action for errors </vt:lpstr>
      <vt:lpstr>Issue of TDS certificate</vt:lpstr>
      <vt:lpstr>Due dates (of issuing certificates).. </vt:lpstr>
      <vt:lpstr>Consequences of Default ..</vt:lpstr>
      <vt:lpstr>INTEREST LIABILITY Consequences in case of  failure to remit / deduct the TDS</vt:lpstr>
      <vt:lpstr>PowerPoint Presentation</vt:lpstr>
      <vt:lpstr>PowerPoint Presentation</vt:lpstr>
      <vt:lpstr>ＰＥＮＡＬＴＩＥＳ</vt:lpstr>
      <vt:lpstr> P R O S E C U T I O N</vt:lpstr>
      <vt:lpstr>  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hp</cp:lastModifiedBy>
  <cp:revision>1185</cp:revision>
  <cp:lastPrinted>2018-12-13T11:58:21Z</cp:lastPrinted>
  <dcterms:created xsi:type="dcterms:W3CDTF">2010-05-23T14:28:12Z</dcterms:created>
  <dcterms:modified xsi:type="dcterms:W3CDTF">2020-01-17T07:20:17Z</dcterms:modified>
</cp:coreProperties>
</file>